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5" r:id="rId2"/>
    <p:sldId id="294" r:id="rId3"/>
    <p:sldId id="295" r:id="rId4"/>
    <p:sldId id="284" r:id="rId5"/>
    <p:sldId id="283" r:id="rId6"/>
    <p:sldId id="296" r:id="rId7"/>
    <p:sldId id="270" r:id="rId8"/>
    <p:sldId id="281" r:id="rId9"/>
    <p:sldId id="280" r:id="rId10"/>
    <p:sldId id="269" r:id="rId11"/>
    <p:sldId id="266" r:id="rId12"/>
    <p:sldId id="257" r:id="rId13"/>
    <p:sldId id="256" r:id="rId14"/>
    <p:sldId id="259" r:id="rId15"/>
    <p:sldId id="260" r:id="rId16"/>
    <p:sldId id="262" r:id="rId17"/>
    <p:sldId id="263" r:id="rId18"/>
    <p:sldId id="282" r:id="rId19"/>
    <p:sldId id="285" r:id="rId20"/>
    <p:sldId id="286" r:id="rId21"/>
    <p:sldId id="287" r:id="rId22"/>
    <p:sldId id="288" r:id="rId23"/>
    <p:sldId id="289" r:id="rId24"/>
    <p:sldId id="291" r:id="rId25"/>
    <p:sldId id="292" r:id="rId26"/>
    <p:sldId id="297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660"/>
  </p:normalViewPr>
  <p:slideViewPr>
    <p:cSldViewPr>
      <p:cViewPr varScale="1">
        <p:scale>
          <a:sx n="66" d="100"/>
          <a:sy n="66" d="100"/>
        </p:scale>
        <p:origin x="-4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xyr070\Desktop\ItalianUnisnew%20(Autosaved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xyr070\Desktop\ItalianUnisnew%20(Autosaved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xyr070\Desktop\ItalianUnisnew%20(Autosaved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xyr070\Desktop\ItalianUnisnew%20(Autosaved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xyr070\Desktop\ItalianUnisnew%20(Autosaved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xyr070\Desktop\ItalianUnisnew%20(Autosaved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Module categories</a:t>
            </a:r>
          </a:p>
        </c:rich>
      </c:tx>
      <c:layout>
        <c:manualLayout>
          <c:xMode val="edge"/>
          <c:yMode val="edge"/>
          <c:x val="0.38097726003802923"/>
          <c:y val="5.427918575726725E-2"/>
        </c:manualLayout>
      </c:layout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800"/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</c:dLbl>
      </c:pivotFmt>
    </c:pivotFmts>
    <c:plotArea>
      <c:layout>
        <c:manualLayout>
          <c:layoutTarget val="inner"/>
          <c:xMode val="edge"/>
          <c:yMode val="edge"/>
          <c:x val="1.5110275369271377E-2"/>
          <c:y val="0.12625660436007469"/>
          <c:w val="0.61899415715131689"/>
          <c:h val="0.87374339563992565"/>
        </c:manualLayout>
      </c:layout>
      <c:pieChart>
        <c:varyColors val="1"/>
        <c:ser>
          <c:idx val="0"/>
          <c:order val="0"/>
          <c:tx>
            <c:v>Year 1</c:v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64960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66CCFF"/>
              </a:solidFill>
            </c:spPr>
          </c:dPt>
          <c:dPt>
            <c:idx val="4"/>
            <c:bubble3D val="0"/>
            <c:spPr>
              <a:solidFill>
                <a:srgbClr val="FFCC66"/>
              </a:solidFill>
            </c:spPr>
          </c:dPt>
          <c:dPt>
            <c:idx val="5"/>
            <c:bubble3D val="0"/>
            <c:spPr>
              <a:solidFill>
                <a:srgbClr val="33CC33"/>
              </a:solidFill>
            </c:spPr>
          </c:dPt>
          <c:dPt>
            <c:idx val="6"/>
            <c:bubble3D val="0"/>
            <c:spPr>
              <a:solidFill>
                <a:srgbClr val="FF9999"/>
              </a:solidFill>
            </c:spPr>
          </c:dPt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Lit>
              <c:ptCount val="7"/>
              <c:pt idx="0">
                <c:v>Medieval literature, Renaissance literature, Renaissance art, and Dante</c:v>
              </c:pt>
              <c:pt idx="1">
                <c:v>20th and 21st century literature</c:v>
              </c:pt>
              <c:pt idx="2">
                <c:v>Italian history</c:v>
              </c:pt>
              <c:pt idx="3">
                <c:v>Cinema</c:v>
              </c:pt>
              <c:pt idx="4">
                <c:v>Translation and linguistics</c:v>
              </c:pt>
              <c:pt idx="5">
                <c:v>17th and 18th century culture, and 19th century literature</c:v>
              </c:pt>
              <c:pt idx="6">
                <c:v>Other</c:v>
              </c:pt>
            </c:strLit>
          </c:cat>
          <c:val>
            <c:numLit>
              <c:formatCode>General</c:formatCode>
              <c:ptCount val="7"/>
              <c:pt idx="0">
                <c:v>10</c:v>
              </c:pt>
              <c:pt idx="1">
                <c:v>14</c:v>
              </c:pt>
              <c:pt idx="2">
                <c:v>25</c:v>
              </c:pt>
              <c:pt idx="3">
                <c:v>7</c:v>
              </c:pt>
              <c:pt idx="4">
                <c:v>4</c:v>
              </c:pt>
              <c:pt idx="5">
                <c:v>2</c:v>
              </c:pt>
              <c:pt idx="6">
                <c:v>21</c:v>
              </c:pt>
            </c:numLit>
          </c:val>
        </c:ser>
        <c:ser>
          <c:idx val="1"/>
          <c:order val="1"/>
          <c:tx>
            <c:v>Year 2</c:v>
          </c:tx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Lit>
              <c:ptCount val="7"/>
              <c:pt idx="0">
                <c:v>Medieval literature, Renaissance literature, Renaissance art, and Dante</c:v>
              </c:pt>
              <c:pt idx="1">
                <c:v>20th and 21st century literature</c:v>
              </c:pt>
              <c:pt idx="2">
                <c:v>Italian history</c:v>
              </c:pt>
              <c:pt idx="3">
                <c:v>Cinema</c:v>
              </c:pt>
              <c:pt idx="4">
                <c:v>Translation and linguistics</c:v>
              </c:pt>
              <c:pt idx="5">
                <c:v>17th and 18th century culture, and 19th century literature</c:v>
              </c:pt>
              <c:pt idx="6">
                <c:v>Other</c:v>
              </c:pt>
            </c:strLit>
          </c:cat>
          <c:val>
            <c:numLit>
              <c:formatCode>General</c:formatCode>
              <c:ptCount val="7"/>
              <c:pt idx="0">
                <c:v>26</c:v>
              </c:pt>
              <c:pt idx="1">
                <c:v>15</c:v>
              </c:pt>
              <c:pt idx="2">
                <c:v>14</c:v>
              </c:pt>
              <c:pt idx="3">
                <c:v>12</c:v>
              </c:pt>
              <c:pt idx="4">
                <c:v>12</c:v>
              </c:pt>
              <c:pt idx="5">
                <c:v>6</c:v>
              </c:pt>
              <c:pt idx="6">
                <c:v>18</c:v>
              </c:pt>
            </c:numLit>
          </c:val>
        </c:ser>
        <c:ser>
          <c:idx val="2"/>
          <c:order val="2"/>
          <c:tx>
            <c:v>Year 3</c:v>
          </c:tx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Lit>
              <c:ptCount val="7"/>
              <c:pt idx="0">
                <c:v>Medieval literature, Renaissance literature, Renaissance art, and Dante</c:v>
              </c:pt>
              <c:pt idx="1">
                <c:v>20th and 21st century literature</c:v>
              </c:pt>
              <c:pt idx="2">
                <c:v>Italian history</c:v>
              </c:pt>
              <c:pt idx="3">
                <c:v>Cinema</c:v>
              </c:pt>
              <c:pt idx="4">
                <c:v>Translation and linguistics</c:v>
              </c:pt>
              <c:pt idx="5">
                <c:v>17th and 18th century culture, and 19th century literature</c:v>
              </c:pt>
              <c:pt idx="6">
                <c:v>Other</c:v>
              </c:pt>
            </c:strLit>
          </c:cat>
          <c:val>
            <c:numLit>
              <c:formatCode>General</c:formatCode>
              <c:ptCount val="7"/>
              <c:pt idx="0">
                <c:v>7</c:v>
              </c:pt>
              <c:pt idx="1">
                <c:v>6</c:v>
              </c:pt>
              <c:pt idx="2">
                <c:v>0</c:v>
              </c:pt>
              <c:pt idx="3">
                <c:v>5</c:v>
              </c:pt>
              <c:pt idx="4">
                <c:v>3</c:v>
              </c:pt>
              <c:pt idx="5">
                <c:v>5</c:v>
              </c:pt>
              <c:pt idx="6">
                <c:v>26</c:v>
              </c:pt>
            </c:numLit>
          </c:val>
        </c:ser>
        <c:ser>
          <c:idx val="3"/>
          <c:order val="3"/>
          <c:tx>
            <c:v>Year 4</c:v>
          </c:tx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Lit>
              <c:ptCount val="7"/>
              <c:pt idx="0">
                <c:v>Medieval literature, Renaissance literature, Renaissance art, and Dante</c:v>
              </c:pt>
              <c:pt idx="1">
                <c:v>20th and 21st century literature</c:v>
              </c:pt>
              <c:pt idx="2">
                <c:v>Italian history</c:v>
              </c:pt>
              <c:pt idx="3">
                <c:v>Cinema</c:v>
              </c:pt>
              <c:pt idx="4">
                <c:v>Translation and linguistics</c:v>
              </c:pt>
              <c:pt idx="5">
                <c:v>17th and 18th century culture, and 19th century literature</c:v>
              </c:pt>
              <c:pt idx="6">
                <c:v>Other</c:v>
              </c:pt>
            </c:strLit>
          </c:cat>
          <c:val>
            <c:numLit>
              <c:formatCode>General</c:formatCode>
              <c:ptCount val="7"/>
              <c:pt idx="0">
                <c:v>33</c:v>
              </c:pt>
              <c:pt idx="1">
                <c:v>29</c:v>
              </c:pt>
              <c:pt idx="2">
                <c:v>14</c:v>
              </c:pt>
              <c:pt idx="3">
                <c:v>15</c:v>
              </c:pt>
              <c:pt idx="4">
                <c:v>10</c:v>
              </c:pt>
              <c:pt idx="5">
                <c:v>8</c:v>
              </c:pt>
              <c:pt idx="6">
                <c:v>34</c:v>
              </c:pt>
            </c:numLit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226211497738829"/>
          <c:y val="0.11823394771895798"/>
          <c:w val="0.33726674066441026"/>
          <c:h val="0.8398891197690328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962116818141815E-2"/>
          <c:y val="2.2096027660700096E-2"/>
          <c:w val="0.66771284138735854"/>
          <c:h val="0.926056457213921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'Data and graphs'!$H$5</c:f>
              <c:strCache>
                <c:ptCount val="1"/>
                <c:pt idx="0">
                  <c:v>Medieval literature, Renaissance literature, Renaissance art, and Dante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'Data and graphs'!$I$4:$L$4</c:f>
              <c:strCache>
                <c:ptCount val="4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</c:strCache>
            </c:strRef>
          </c:cat>
          <c:val>
            <c:numRef>
              <c:f>'Data and graphs'!$I$5:$L$5</c:f>
              <c:numCache>
                <c:formatCode>General</c:formatCode>
                <c:ptCount val="4"/>
                <c:pt idx="0">
                  <c:v>10</c:v>
                </c:pt>
                <c:pt idx="1">
                  <c:v>26</c:v>
                </c:pt>
                <c:pt idx="2">
                  <c:v>7</c:v>
                </c:pt>
                <c:pt idx="3">
                  <c:v>33</c:v>
                </c:pt>
              </c:numCache>
            </c:numRef>
          </c:val>
        </c:ser>
        <c:ser>
          <c:idx val="1"/>
          <c:order val="1"/>
          <c:tx>
            <c:strRef>
              <c:f>'Data and graphs'!$H$6</c:f>
              <c:strCache>
                <c:ptCount val="1"/>
                <c:pt idx="0">
                  <c:v>20th and 21st century literature</c:v>
                </c:pt>
              </c:strCache>
            </c:strRef>
          </c:tx>
          <c:spPr>
            <a:solidFill>
              <a:srgbClr val="649600"/>
            </a:solidFill>
          </c:spPr>
          <c:invertIfNegative val="0"/>
          <c:cat>
            <c:strRef>
              <c:f>'Data and graphs'!$I$4:$L$4</c:f>
              <c:strCache>
                <c:ptCount val="4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</c:strCache>
            </c:strRef>
          </c:cat>
          <c:val>
            <c:numRef>
              <c:f>'Data and graphs'!$I$6:$L$6</c:f>
              <c:numCache>
                <c:formatCode>General</c:formatCode>
                <c:ptCount val="4"/>
                <c:pt idx="0">
                  <c:v>14</c:v>
                </c:pt>
                <c:pt idx="1">
                  <c:v>15</c:v>
                </c:pt>
                <c:pt idx="2">
                  <c:v>6</c:v>
                </c:pt>
                <c:pt idx="3">
                  <c:v>29</c:v>
                </c:pt>
              </c:numCache>
            </c:numRef>
          </c:val>
        </c:ser>
        <c:ser>
          <c:idx val="2"/>
          <c:order val="2"/>
          <c:tx>
            <c:strRef>
              <c:f>'Data and graphs'!$H$7</c:f>
              <c:strCache>
                <c:ptCount val="1"/>
                <c:pt idx="0">
                  <c:v>Italian history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'Data and graphs'!$I$4:$L$4</c:f>
              <c:strCache>
                <c:ptCount val="4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</c:strCache>
            </c:strRef>
          </c:cat>
          <c:val>
            <c:numRef>
              <c:f>'Data and graphs'!$I$7:$L$7</c:f>
              <c:numCache>
                <c:formatCode>General</c:formatCode>
                <c:ptCount val="4"/>
                <c:pt idx="0">
                  <c:v>25</c:v>
                </c:pt>
                <c:pt idx="1">
                  <c:v>14</c:v>
                </c:pt>
                <c:pt idx="3">
                  <c:v>14</c:v>
                </c:pt>
              </c:numCache>
            </c:numRef>
          </c:val>
        </c:ser>
        <c:ser>
          <c:idx val="3"/>
          <c:order val="3"/>
          <c:tx>
            <c:strRef>
              <c:f>'Data and graphs'!$H$8</c:f>
              <c:strCache>
                <c:ptCount val="1"/>
                <c:pt idx="0">
                  <c:v>Cinema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cat>
            <c:strRef>
              <c:f>'Data and graphs'!$I$4:$L$4</c:f>
              <c:strCache>
                <c:ptCount val="4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</c:strCache>
            </c:strRef>
          </c:cat>
          <c:val>
            <c:numRef>
              <c:f>'Data and graphs'!$I$8:$L$8</c:f>
              <c:numCache>
                <c:formatCode>General</c:formatCode>
                <c:ptCount val="4"/>
                <c:pt idx="0">
                  <c:v>7</c:v>
                </c:pt>
                <c:pt idx="1">
                  <c:v>12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</c:ser>
        <c:ser>
          <c:idx val="4"/>
          <c:order val="4"/>
          <c:tx>
            <c:strRef>
              <c:f>'Data and graphs'!$H$9</c:f>
              <c:strCache>
                <c:ptCount val="1"/>
                <c:pt idx="0">
                  <c:v>Translation and linguistics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cat>
            <c:strRef>
              <c:f>'Data and graphs'!$I$4:$L$4</c:f>
              <c:strCache>
                <c:ptCount val="4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</c:strCache>
            </c:strRef>
          </c:cat>
          <c:val>
            <c:numRef>
              <c:f>'Data and graphs'!$I$9:$L$9</c:f>
              <c:numCache>
                <c:formatCode>General</c:formatCode>
                <c:ptCount val="4"/>
                <c:pt idx="0">
                  <c:v>4</c:v>
                </c:pt>
                <c:pt idx="1">
                  <c:v>12</c:v>
                </c:pt>
                <c:pt idx="2">
                  <c:v>3</c:v>
                </c:pt>
                <c:pt idx="3">
                  <c:v>10</c:v>
                </c:pt>
              </c:numCache>
            </c:numRef>
          </c:val>
        </c:ser>
        <c:ser>
          <c:idx val="5"/>
          <c:order val="5"/>
          <c:tx>
            <c:strRef>
              <c:f>'Data and graphs'!$H$10</c:f>
              <c:strCache>
                <c:ptCount val="1"/>
                <c:pt idx="0">
                  <c:v>17th and 18th century culture, and 19th century literature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cat>
            <c:strRef>
              <c:f>'Data and graphs'!$I$4:$L$4</c:f>
              <c:strCache>
                <c:ptCount val="4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</c:strCache>
            </c:strRef>
          </c:cat>
          <c:val>
            <c:numRef>
              <c:f>'Data and graphs'!$I$10:$L$10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</c:ser>
        <c:ser>
          <c:idx val="6"/>
          <c:order val="6"/>
          <c:tx>
            <c:strRef>
              <c:f>'Data and graphs'!$H$11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AFAF"/>
            </a:solidFill>
          </c:spPr>
          <c:invertIfNegative val="0"/>
          <c:cat>
            <c:strRef>
              <c:f>'Data and graphs'!$I$4:$L$4</c:f>
              <c:strCache>
                <c:ptCount val="4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</c:strCache>
            </c:strRef>
          </c:cat>
          <c:val>
            <c:numRef>
              <c:f>'Data and graphs'!$I$11:$L$11</c:f>
              <c:numCache>
                <c:formatCode>General</c:formatCode>
                <c:ptCount val="4"/>
                <c:pt idx="0">
                  <c:v>21</c:v>
                </c:pt>
                <c:pt idx="1">
                  <c:v>18</c:v>
                </c:pt>
                <c:pt idx="2">
                  <c:v>26</c:v>
                </c:pt>
                <c:pt idx="3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251136"/>
        <c:axId val="166252928"/>
      </c:barChart>
      <c:catAx>
        <c:axId val="166251136"/>
        <c:scaling>
          <c:orientation val="minMax"/>
        </c:scaling>
        <c:delete val="0"/>
        <c:axPos val="b"/>
        <c:majorTickMark val="out"/>
        <c:minorTickMark val="none"/>
        <c:tickLblPos val="nextTo"/>
        <c:crossAx val="166252928"/>
        <c:crosses val="autoZero"/>
        <c:auto val="1"/>
        <c:lblAlgn val="ctr"/>
        <c:lblOffset val="100"/>
        <c:noMultiLvlLbl val="0"/>
      </c:catAx>
      <c:valAx>
        <c:axId val="1662529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6251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595149301063045"/>
          <c:y val="0.28987586909809426"/>
          <c:w val="0.25571585164111715"/>
          <c:h val="0.4779635210727298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Russell </a:t>
            </a:r>
            <a:r>
              <a:rPr lang="en-GB" dirty="0"/>
              <a:t>Group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0084762695184016E-2"/>
          <c:y val="7.8948834134982951E-2"/>
          <c:w val="0.72140077880585951"/>
          <c:h val="0.74962190217959168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Sheet2!$L$167</c:f>
              <c:strCache>
                <c:ptCount val="1"/>
                <c:pt idx="0">
                  <c:v>Medieval literature, Renaissance literature, Renaissance art, and Dante</c:v>
                </c:pt>
              </c:strCache>
            </c:strRef>
          </c:tx>
          <c:invertIfNegative val="0"/>
          <c:cat>
            <c:strRef>
              <c:f>Sheet2!$K$169:$K$179</c:f>
              <c:strCache>
                <c:ptCount val="11"/>
                <c:pt idx="0">
                  <c:v>Cambridge University</c:v>
                </c:pt>
                <c:pt idx="1">
                  <c:v>Cardiff University</c:v>
                </c:pt>
                <c:pt idx="2">
                  <c:v>Oxford University</c:v>
                </c:pt>
                <c:pt idx="3">
                  <c:v>University College London</c:v>
                </c:pt>
                <c:pt idx="4">
                  <c:v>University of Birmingham</c:v>
                </c:pt>
                <c:pt idx="5">
                  <c:v>University of Bristol</c:v>
                </c:pt>
                <c:pt idx="6">
                  <c:v>University of Durham</c:v>
                </c:pt>
                <c:pt idx="7">
                  <c:v>University of Exeter</c:v>
                </c:pt>
                <c:pt idx="8">
                  <c:v>University of Glasgow</c:v>
                </c:pt>
                <c:pt idx="9">
                  <c:v>University of Leeds</c:v>
                </c:pt>
                <c:pt idx="10">
                  <c:v>University of Warwick</c:v>
                </c:pt>
              </c:strCache>
            </c:strRef>
          </c:cat>
          <c:val>
            <c:numRef>
              <c:f>Sheet2!$L$169:$L$179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11</c:v>
                </c:pt>
                <c:pt idx="3">
                  <c:v>7</c:v>
                </c:pt>
                <c:pt idx="4">
                  <c:v>5</c:v>
                </c:pt>
                <c:pt idx="5">
                  <c:v>9</c:v>
                </c:pt>
                <c:pt idx="6">
                  <c:v>5</c:v>
                </c:pt>
                <c:pt idx="7">
                  <c:v>2</c:v>
                </c:pt>
                <c:pt idx="9">
                  <c:v>10</c:v>
                </c:pt>
                <c:pt idx="10">
                  <c:v>6</c:v>
                </c:pt>
              </c:numCache>
            </c:numRef>
          </c:val>
        </c:ser>
        <c:ser>
          <c:idx val="2"/>
          <c:order val="1"/>
          <c:tx>
            <c:strRef>
              <c:f>Sheet2!$M$167</c:f>
              <c:strCache>
                <c:ptCount val="1"/>
                <c:pt idx="0">
                  <c:v>20th and 21st century literature</c:v>
                </c:pt>
              </c:strCache>
            </c:strRef>
          </c:tx>
          <c:invertIfNegative val="0"/>
          <c:cat>
            <c:strRef>
              <c:f>Sheet2!$K$169:$K$179</c:f>
              <c:strCache>
                <c:ptCount val="11"/>
                <c:pt idx="0">
                  <c:v>Cambridge University</c:v>
                </c:pt>
                <c:pt idx="1">
                  <c:v>Cardiff University</c:v>
                </c:pt>
                <c:pt idx="2">
                  <c:v>Oxford University</c:v>
                </c:pt>
                <c:pt idx="3">
                  <c:v>University College London</c:v>
                </c:pt>
                <c:pt idx="4">
                  <c:v>University of Birmingham</c:v>
                </c:pt>
                <c:pt idx="5">
                  <c:v>University of Bristol</c:v>
                </c:pt>
                <c:pt idx="6">
                  <c:v>University of Durham</c:v>
                </c:pt>
                <c:pt idx="7">
                  <c:v>University of Exeter</c:v>
                </c:pt>
                <c:pt idx="8">
                  <c:v>University of Glasgow</c:v>
                </c:pt>
                <c:pt idx="9">
                  <c:v>University of Leeds</c:v>
                </c:pt>
                <c:pt idx="10">
                  <c:v>University of Warwick</c:v>
                </c:pt>
              </c:strCache>
            </c:strRef>
          </c:cat>
          <c:val>
            <c:numRef>
              <c:f>Sheet2!$M$169:$M$179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1</c:v>
                </c:pt>
                <c:pt idx="7">
                  <c:v>4</c:v>
                </c:pt>
                <c:pt idx="8">
                  <c:v>3</c:v>
                </c:pt>
                <c:pt idx="9">
                  <c:v>12</c:v>
                </c:pt>
                <c:pt idx="10">
                  <c:v>4</c:v>
                </c:pt>
              </c:numCache>
            </c:numRef>
          </c:val>
        </c:ser>
        <c:ser>
          <c:idx val="3"/>
          <c:order val="2"/>
          <c:tx>
            <c:strRef>
              <c:f>Sheet2!$N$167</c:f>
              <c:strCache>
                <c:ptCount val="1"/>
                <c:pt idx="0">
                  <c:v>Italian history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Sheet2!$K$169:$K$179</c:f>
              <c:strCache>
                <c:ptCount val="11"/>
                <c:pt idx="0">
                  <c:v>Cambridge University</c:v>
                </c:pt>
                <c:pt idx="1">
                  <c:v>Cardiff University</c:v>
                </c:pt>
                <c:pt idx="2">
                  <c:v>Oxford University</c:v>
                </c:pt>
                <c:pt idx="3">
                  <c:v>University College London</c:v>
                </c:pt>
                <c:pt idx="4">
                  <c:v>University of Birmingham</c:v>
                </c:pt>
                <c:pt idx="5">
                  <c:v>University of Bristol</c:v>
                </c:pt>
                <c:pt idx="6">
                  <c:v>University of Durham</c:v>
                </c:pt>
                <c:pt idx="7">
                  <c:v>University of Exeter</c:v>
                </c:pt>
                <c:pt idx="8">
                  <c:v>University of Glasgow</c:v>
                </c:pt>
                <c:pt idx="9">
                  <c:v>University of Leeds</c:v>
                </c:pt>
                <c:pt idx="10">
                  <c:v>University of Warwick</c:v>
                </c:pt>
              </c:strCache>
            </c:strRef>
          </c:cat>
          <c:val>
            <c:numRef>
              <c:f>Sheet2!$N$169:$N$179</c:f>
              <c:numCache>
                <c:formatCode>General</c:formatCode>
                <c:ptCount val="11"/>
                <c:pt idx="0">
                  <c:v>1</c:v>
                </c:pt>
                <c:pt idx="1">
                  <c:v>4</c:v>
                </c:pt>
                <c:pt idx="3">
                  <c:v>6</c:v>
                </c:pt>
                <c:pt idx="4">
                  <c:v>2</c:v>
                </c:pt>
                <c:pt idx="5">
                  <c:v>6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</c:ser>
        <c:ser>
          <c:idx val="4"/>
          <c:order val="3"/>
          <c:tx>
            <c:strRef>
              <c:f>Sheet2!$O$167</c:f>
              <c:strCache>
                <c:ptCount val="1"/>
                <c:pt idx="0">
                  <c:v>Cinema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cat>
            <c:strRef>
              <c:f>Sheet2!$K$169:$K$179</c:f>
              <c:strCache>
                <c:ptCount val="11"/>
                <c:pt idx="0">
                  <c:v>Cambridge University</c:v>
                </c:pt>
                <c:pt idx="1">
                  <c:v>Cardiff University</c:v>
                </c:pt>
                <c:pt idx="2">
                  <c:v>Oxford University</c:v>
                </c:pt>
                <c:pt idx="3">
                  <c:v>University College London</c:v>
                </c:pt>
                <c:pt idx="4">
                  <c:v>University of Birmingham</c:v>
                </c:pt>
                <c:pt idx="5">
                  <c:v>University of Bristol</c:v>
                </c:pt>
                <c:pt idx="6">
                  <c:v>University of Durham</c:v>
                </c:pt>
                <c:pt idx="7">
                  <c:v>University of Exeter</c:v>
                </c:pt>
                <c:pt idx="8">
                  <c:v>University of Glasgow</c:v>
                </c:pt>
                <c:pt idx="9">
                  <c:v>University of Leeds</c:v>
                </c:pt>
                <c:pt idx="10">
                  <c:v>University of Warwick</c:v>
                </c:pt>
              </c:strCache>
            </c:strRef>
          </c:cat>
          <c:val>
            <c:numRef>
              <c:f>Sheet2!$O$169:$O$179</c:f>
              <c:numCache>
                <c:formatCode>General</c:formatCode>
                <c:ptCount val="11"/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1</c:v>
                </c:pt>
                <c:pt idx="7">
                  <c:v>4</c:v>
                </c:pt>
                <c:pt idx="8">
                  <c:v>1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</c:ser>
        <c:ser>
          <c:idx val="5"/>
          <c:order val="4"/>
          <c:tx>
            <c:strRef>
              <c:f>Sheet2!$P$167</c:f>
              <c:strCache>
                <c:ptCount val="1"/>
                <c:pt idx="0">
                  <c:v>Translation and linguistics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cat>
            <c:strRef>
              <c:f>Sheet2!$K$169:$K$179</c:f>
              <c:strCache>
                <c:ptCount val="11"/>
                <c:pt idx="0">
                  <c:v>Cambridge University</c:v>
                </c:pt>
                <c:pt idx="1">
                  <c:v>Cardiff University</c:v>
                </c:pt>
                <c:pt idx="2">
                  <c:v>Oxford University</c:v>
                </c:pt>
                <c:pt idx="3">
                  <c:v>University College London</c:v>
                </c:pt>
                <c:pt idx="4">
                  <c:v>University of Birmingham</c:v>
                </c:pt>
                <c:pt idx="5">
                  <c:v>University of Bristol</c:v>
                </c:pt>
                <c:pt idx="6">
                  <c:v>University of Durham</c:v>
                </c:pt>
                <c:pt idx="7">
                  <c:v>University of Exeter</c:v>
                </c:pt>
                <c:pt idx="8">
                  <c:v>University of Glasgow</c:v>
                </c:pt>
                <c:pt idx="9">
                  <c:v>University of Leeds</c:v>
                </c:pt>
                <c:pt idx="10">
                  <c:v>University of Warwick</c:v>
                </c:pt>
              </c:strCache>
            </c:strRef>
          </c:cat>
          <c:val>
            <c:numRef>
              <c:f>Sheet2!$P$169:$P$179</c:f>
              <c:numCache>
                <c:formatCode>General</c:formatCode>
                <c:ptCount val="11"/>
                <c:pt idx="0">
                  <c:v>4</c:v>
                </c:pt>
                <c:pt idx="1">
                  <c:v>2</c:v>
                </c:pt>
                <c:pt idx="3">
                  <c:v>3</c:v>
                </c:pt>
                <c:pt idx="4">
                  <c:v>2</c:v>
                </c:pt>
                <c:pt idx="6">
                  <c:v>2</c:v>
                </c:pt>
                <c:pt idx="7">
                  <c:v>5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</c:ser>
        <c:ser>
          <c:idx val="6"/>
          <c:order val="5"/>
          <c:tx>
            <c:strRef>
              <c:f>Sheet2!$Q$167</c:f>
              <c:strCache>
                <c:ptCount val="1"/>
                <c:pt idx="0">
                  <c:v>17th and 18th century culture, and 19th century literature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cat>
            <c:strRef>
              <c:f>Sheet2!$K$169:$K$179</c:f>
              <c:strCache>
                <c:ptCount val="11"/>
                <c:pt idx="0">
                  <c:v>Cambridge University</c:v>
                </c:pt>
                <c:pt idx="1">
                  <c:v>Cardiff University</c:v>
                </c:pt>
                <c:pt idx="2">
                  <c:v>Oxford University</c:v>
                </c:pt>
                <c:pt idx="3">
                  <c:v>University College London</c:v>
                </c:pt>
                <c:pt idx="4">
                  <c:v>University of Birmingham</c:v>
                </c:pt>
                <c:pt idx="5">
                  <c:v>University of Bristol</c:v>
                </c:pt>
                <c:pt idx="6">
                  <c:v>University of Durham</c:v>
                </c:pt>
                <c:pt idx="7">
                  <c:v>University of Exeter</c:v>
                </c:pt>
                <c:pt idx="8">
                  <c:v>University of Glasgow</c:v>
                </c:pt>
                <c:pt idx="9">
                  <c:v>University of Leeds</c:v>
                </c:pt>
                <c:pt idx="10">
                  <c:v>University of Warwick</c:v>
                </c:pt>
              </c:strCache>
            </c:strRef>
          </c:cat>
          <c:val>
            <c:numRef>
              <c:f>Sheet2!$Q$169:$Q$179</c:f>
              <c:numCache>
                <c:formatCode>General</c:formatCode>
                <c:ptCount val="11"/>
                <c:pt idx="2">
                  <c:v>4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10">
                  <c:v>5</c:v>
                </c:pt>
              </c:numCache>
            </c:numRef>
          </c:val>
        </c:ser>
        <c:ser>
          <c:idx val="7"/>
          <c:order val="6"/>
          <c:tx>
            <c:strRef>
              <c:f>Sheet2!$R$167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9999"/>
            </a:solidFill>
          </c:spPr>
          <c:invertIfNegative val="0"/>
          <c:cat>
            <c:strRef>
              <c:f>Sheet2!$K$169:$K$179</c:f>
              <c:strCache>
                <c:ptCount val="11"/>
                <c:pt idx="0">
                  <c:v>Cambridge University</c:v>
                </c:pt>
                <c:pt idx="1">
                  <c:v>Cardiff University</c:v>
                </c:pt>
                <c:pt idx="2">
                  <c:v>Oxford University</c:v>
                </c:pt>
                <c:pt idx="3">
                  <c:v>University College London</c:v>
                </c:pt>
                <c:pt idx="4">
                  <c:v>University of Birmingham</c:v>
                </c:pt>
                <c:pt idx="5">
                  <c:v>University of Bristol</c:v>
                </c:pt>
                <c:pt idx="6">
                  <c:v>University of Durham</c:v>
                </c:pt>
                <c:pt idx="7">
                  <c:v>University of Exeter</c:v>
                </c:pt>
                <c:pt idx="8">
                  <c:v>University of Glasgow</c:v>
                </c:pt>
                <c:pt idx="9">
                  <c:v>University of Leeds</c:v>
                </c:pt>
                <c:pt idx="10">
                  <c:v>University of Warwick</c:v>
                </c:pt>
              </c:strCache>
            </c:strRef>
          </c:cat>
          <c:val>
            <c:numRef>
              <c:f>Sheet2!$R$169:$R$179</c:f>
              <c:numCache>
                <c:formatCode>General</c:formatCode>
                <c:ptCount val="11"/>
                <c:pt idx="0">
                  <c:v>7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6</c:v>
                </c:pt>
                <c:pt idx="1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6929408"/>
        <c:axId val="176939392"/>
      </c:barChart>
      <c:catAx>
        <c:axId val="176929408"/>
        <c:scaling>
          <c:orientation val="minMax"/>
        </c:scaling>
        <c:delete val="0"/>
        <c:axPos val="b"/>
        <c:majorTickMark val="none"/>
        <c:minorTickMark val="none"/>
        <c:tickLblPos val="nextTo"/>
        <c:crossAx val="176939392"/>
        <c:crosses val="autoZero"/>
        <c:auto val="1"/>
        <c:lblAlgn val="ctr"/>
        <c:lblOffset val="100"/>
        <c:noMultiLvlLbl val="0"/>
      </c:catAx>
      <c:valAx>
        <c:axId val="17693939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76929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148554150104278"/>
          <c:y val="0.33096150235102495"/>
          <c:w val="0.20018112425427867"/>
          <c:h val="0.4449775150541068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Non-Russell </a:t>
            </a:r>
            <a:r>
              <a:rPr lang="en-GB" dirty="0"/>
              <a:t>Group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7808070866141842E-2"/>
          <c:y val="7.7921405657626133E-2"/>
          <c:w val="0.69478860454943225"/>
          <c:h val="0.69311650627004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Sheet2!$L$167</c:f>
              <c:strCache>
                <c:ptCount val="1"/>
                <c:pt idx="0">
                  <c:v>Medieval literature, Renaissance literature, Renaissance art, and Dante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cat>
            <c:strRef>
              <c:f>Sheet2!$K$181:$K$192</c:f>
              <c:strCache>
                <c:ptCount val="12"/>
                <c:pt idx="0">
                  <c:v>Bangor University</c:v>
                </c:pt>
                <c:pt idx="1">
                  <c:v>Royal Holloway, University of London</c:v>
                </c:pt>
                <c:pt idx="2">
                  <c:v>University of Bath</c:v>
                </c:pt>
                <c:pt idx="3">
                  <c:v>University of Hull</c:v>
                </c:pt>
                <c:pt idx="4">
                  <c:v>University of Kent</c:v>
                </c:pt>
                <c:pt idx="5">
                  <c:v>University of Lancaster</c:v>
                </c:pt>
                <c:pt idx="6">
                  <c:v>University of Leicester</c:v>
                </c:pt>
                <c:pt idx="7">
                  <c:v>University of Reading</c:v>
                </c:pt>
                <c:pt idx="8">
                  <c:v>University of St Andrews</c:v>
                </c:pt>
                <c:pt idx="9">
                  <c:v>University of Strathclyde</c:v>
                </c:pt>
                <c:pt idx="10">
                  <c:v>University of Sussex</c:v>
                </c:pt>
                <c:pt idx="11">
                  <c:v>University of Swansea</c:v>
                </c:pt>
              </c:strCache>
            </c:strRef>
          </c:cat>
          <c:val>
            <c:numRef>
              <c:f>Sheet2!$L$181:$L$192</c:f>
              <c:numCache>
                <c:formatCode>General</c:formatCode>
                <c:ptCount val="12"/>
                <c:pt idx="1">
                  <c:v>7</c:v>
                </c:pt>
                <c:pt idx="6">
                  <c:v>1</c:v>
                </c:pt>
                <c:pt idx="7">
                  <c:v>4</c:v>
                </c:pt>
                <c:pt idx="8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Sheet2!$M$167</c:f>
              <c:strCache>
                <c:ptCount val="1"/>
                <c:pt idx="0">
                  <c:v>20th and 21st century literature</c:v>
                </c:pt>
              </c:strCache>
            </c:strRef>
          </c:tx>
          <c:invertIfNegative val="0"/>
          <c:cat>
            <c:strRef>
              <c:f>Sheet2!$K$181:$K$192</c:f>
              <c:strCache>
                <c:ptCount val="12"/>
                <c:pt idx="0">
                  <c:v>Bangor University</c:v>
                </c:pt>
                <c:pt idx="1">
                  <c:v>Royal Holloway, University of London</c:v>
                </c:pt>
                <c:pt idx="2">
                  <c:v>University of Bath</c:v>
                </c:pt>
                <c:pt idx="3">
                  <c:v>University of Hull</c:v>
                </c:pt>
                <c:pt idx="4">
                  <c:v>University of Kent</c:v>
                </c:pt>
                <c:pt idx="5">
                  <c:v>University of Lancaster</c:v>
                </c:pt>
                <c:pt idx="6">
                  <c:v>University of Leicester</c:v>
                </c:pt>
                <c:pt idx="7">
                  <c:v>University of Reading</c:v>
                </c:pt>
                <c:pt idx="8">
                  <c:v>University of St Andrews</c:v>
                </c:pt>
                <c:pt idx="9">
                  <c:v>University of Strathclyde</c:v>
                </c:pt>
                <c:pt idx="10">
                  <c:v>University of Sussex</c:v>
                </c:pt>
                <c:pt idx="11">
                  <c:v>University of Swansea</c:v>
                </c:pt>
              </c:strCache>
            </c:strRef>
          </c:cat>
          <c:val>
            <c:numRef>
              <c:f>Sheet2!$M$181:$M$192</c:f>
              <c:numCache>
                <c:formatCode>General</c:formatCode>
                <c:ptCount val="12"/>
                <c:pt idx="1">
                  <c:v>3</c:v>
                </c:pt>
                <c:pt idx="2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8</c:v>
                </c:pt>
                <c:pt idx="10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Sheet2!$N$167</c:f>
              <c:strCache>
                <c:ptCount val="1"/>
                <c:pt idx="0">
                  <c:v>Italian history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Sheet2!$K$181:$K$192</c:f>
              <c:strCache>
                <c:ptCount val="12"/>
                <c:pt idx="0">
                  <c:v>Bangor University</c:v>
                </c:pt>
                <c:pt idx="1">
                  <c:v>Royal Holloway, University of London</c:v>
                </c:pt>
                <c:pt idx="2">
                  <c:v>University of Bath</c:v>
                </c:pt>
                <c:pt idx="3">
                  <c:v>University of Hull</c:v>
                </c:pt>
                <c:pt idx="4">
                  <c:v>University of Kent</c:v>
                </c:pt>
                <c:pt idx="5">
                  <c:v>University of Lancaster</c:v>
                </c:pt>
                <c:pt idx="6">
                  <c:v>University of Leicester</c:v>
                </c:pt>
                <c:pt idx="7">
                  <c:v>University of Reading</c:v>
                </c:pt>
                <c:pt idx="8">
                  <c:v>University of St Andrews</c:v>
                </c:pt>
                <c:pt idx="9">
                  <c:v>University of Strathclyde</c:v>
                </c:pt>
                <c:pt idx="10">
                  <c:v>University of Sussex</c:v>
                </c:pt>
                <c:pt idx="11">
                  <c:v>University of Swansea</c:v>
                </c:pt>
              </c:strCache>
            </c:strRef>
          </c:cat>
          <c:val>
            <c:numRef>
              <c:f>Sheet2!$N$181:$N$192</c:f>
              <c:numCache>
                <c:formatCode>General</c:formatCode>
                <c:ptCount val="12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5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Sheet2!$O$167</c:f>
              <c:strCache>
                <c:ptCount val="1"/>
                <c:pt idx="0">
                  <c:v>Cinema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cat>
            <c:strRef>
              <c:f>Sheet2!$K$181:$K$192</c:f>
              <c:strCache>
                <c:ptCount val="12"/>
                <c:pt idx="0">
                  <c:v>Bangor University</c:v>
                </c:pt>
                <c:pt idx="1">
                  <c:v>Royal Holloway, University of London</c:v>
                </c:pt>
                <c:pt idx="2">
                  <c:v>University of Bath</c:v>
                </c:pt>
                <c:pt idx="3">
                  <c:v>University of Hull</c:v>
                </c:pt>
                <c:pt idx="4">
                  <c:v>University of Kent</c:v>
                </c:pt>
                <c:pt idx="5">
                  <c:v>University of Lancaster</c:v>
                </c:pt>
                <c:pt idx="6">
                  <c:v>University of Leicester</c:v>
                </c:pt>
                <c:pt idx="7">
                  <c:v>University of Reading</c:v>
                </c:pt>
                <c:pt idx="8">
                  <c:v>University of St Andrews</c:v>
                </c:pt>
                <c:pt idx="9">
                  <c:v>University of Strathclyde</c:v>
                </c:pt>
                <c:pt idx="10">
                  <c:v>University of Sussex</c:v>
                </c:pt>
                <c:pt idx="11">
                  <c:v>University of Swansea</c:v>
                </c:pt>
              </c:strCache>
            </c:strRef>
          </c:cat>
          <c:val>
            <c:numRef>
              <c:f>Sheet2!$O$181:$O$192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4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3</c:v>
                </c:pt>
              </c:numCache>
            </c:numRef>
          </c:val>
        </c:ser>
        <c:ser>
          <c:idx val="4"/>
          <c:order val="4"/>
          <c:tx>
            <c:strRef>
              <c:f>Sheet2!$P$167</c:f>
              <c:strCache>
                <c:ptCount val="1"/>
                <c:pt idx="0">
                  <c:v>Translation and linguistics</c:v>
                </c:pt>
              </c:strCache>
            </c:strRef>
          </c:tx>
          <c:invertIfNegative val="0"/>
          <c:cat>
            <c:strRef>
              <c:f>Sheet2!$K$181:$K$192</c:f>
              <c:strCache>
                <c:ptCount val="12"/>
                <c:pt idx="0">
                  <c:v>Bangor University</c:v>
                </c:pt>
                <c:pt idx="1">
                  <c:v>Royal Holloway, University of London</c:v>
                </c:pt>
                <c:pt idx="2">
                  <c:v>University of Bath</c:v>
                </c:pt>
                <c:pt idx="3">
                  <c:v>University of Hull</c:v>
                </c:pt>
                <c:pt idx="4">
                  <c:v>University of Kent</c:v>
                </c:pt>
                <c:pt idx="5">
                  <c:v>University of Lancaster</c:v>
                </c:pt>
                <c:pt idx="6">
                  <c:v>University of Leicester</c:v>
                </c:pt>
                <c:pt idx="7">
                  <c:v>University of Reading</c:v>
                </c:pt>
                <c:pt idx="8">
                  <c:v>University of St Andrews</c:v>
                </c:pt>
                <c:pt idx="9">
                  <c:v>University of Strathclyde</c:v>
                </c:pt>
                <c:pt idx="10">
                  <c:v>University of Sussex</c:v>
                </c:pt>
                <c:pt idx="11">
                  <c:v>University of Swansea</c:v>
                </c:pt>
              </c:strCache>
            </c:strRef>
          </c:cat>
          <c:val>
            <c:numRef>
              <c:f>Sheet2!$P$181:$P$192</c:f>
              <c:numCache>
                <c:formatCode>General</c:formatCode>
                <c:ptCount val="12"/>
                <c:pt idx="6">
                  <c:v>2</c:v>
                </c:pt>
                <c:pt idx="11">
                  <c:v>5</c:v>
                </c:pt>
              </c:numCache>
            </c:numRef>
          </c:val>
        </c:ser>
        <c:ser>
          <c:idx val="5"/>
          <c:order val="5"/>
          <c:tx>
            <c:strRef>
              <c:f>Sheet2!$Q$167</c:f>
              <c:strCache>
                <c:ptCount val="1"/>
                <c:pt idx="0">
                  <c:v>17th and 18th century culture, and 19th century literature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cat>
            <c:strRef>
              <c:f>Sheet2!$K$181:$K$192</c:f>
              <c:strCache>
                <c:ptCount val="12"/>
                <c:pt idx="0">
                  <c:v>Bangor University</c:v>
                </c:pt>
                <c:pt idx="1">
                  <c:v>Royal Holloway, University of London</c:v>
                </c:pt>
                <c:pt idx="2">
                  <c:v>University of Bath</c:v>
                </c:pt>
                <c:pt idx="3">
                  <c:v>University of Hull</c:v>
                </c:pt>
                <c:pt idx="4">
                  <c:v>University of Kent</c:v>
                </c:pt>
                <c:pt idx="5">
                  <c:v>University of Lancaster</c:v>
                </c:pt>
                <c:pt idx="6">
                  <c:v>University of Leicester</c:v>
                </c:pt>
                <c:pt idx="7">
                  <c:v>University of Reading</c:v>
                </c:pt>
                <c:pt idx="8">
                  <c:v>University of St Andrews</c:v>
                </c:pt>
                <c:pt idx="9">
                  <c:v>University of Strathclyde</c:v>
                </c:pt>
                <c:pt idx="10">
                  <c:v>University of Sussex</c:v>
                </c:pt>
                <c:pt idx="11">
                  <c:v>University of Swansea</c:v>
                </c:pt>
              </c:strCache>
            </c:strRef>
          </c:cat>
          <c:val>
            <c:numRef>
              <c:f>Sheet2!$Q$181:$Q$192</c:f>
              <c:numCache>
                <c:formatCode>General</c:formatCode>
                <c:ptCount val="12"/>
                <c:pt idx="7">
                  <c:v>3</c:v>
                </c:pt>
              </c:numCache>
            </c:numRef>
          </c:val>
        </c:ser>
        <c:ser>
          <c:idx val="6"/>
          <c:order val="6"/>
          <c:tx>
            <c:strRef>
              <c:f>Sheet2!$R$167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9999"/>
            </a:solidFill>
          </c:spPr>
          <c:invertIfNegative val="0"/>
          <c:cat>
            <c:strRef>
              <c:f>Sheet2!$K$181:$K$192</c:f>
              <c:strCache>
                <c:ptCount val="12"/>
                <c:pt idx="0">
                  <c:v>Bangor University</c:v>
                </c:pt>
                <c:pt idx="1">
                  <c:v>Royal Holloway, University of London</c:v>
                </c:pt>
                <c:pt idx="2">
                  <c:v>University of Bath</c:v>
                </c:pt>
                <c:pt idx="3">
                  <c:v>University of Hull</c:v>
                </c:pt>
                <c:pt idx="4">
                  <c:v>University of Kent</c:v>
                </c:pt>
                <c:pt idx="5">
                  <c:v>University of Lancaster</c:v>
                </c:pt>
                <c:pt idx="6">
                  <c:v>University of Leicester</c:v>
                </c:pt>
                <c:pt idx="7">
                  <c:v>University of Reading</c:v>
                </c:pt>
                <c:pt idx="8">
                  <c:v>University of St Andrews</c:v>
                </c:pt>
                <c:pt idx="9">
                  <c:v>University of Strathclyde</c:v>
                </c:pt>
                <c:pt idx="10">
                  <c:v>University of Sussex</c:v>
                </c:pt>
                <c:pt idx="11">
                  <c:v>University of Swansea</c:v>
                </c:pt>
              </c:strCache>
            </c:strRef>
          </c:cat>
          <c:val>
            <c:numRef>
              <c:f>Sheet2!$R$181:$R$192</c:f>
              <c:numCache>
                <c:formatCode>General</c:formatCode>
                <c:ptCount val="12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7</c:v>
                </c:pt>
                <c:pt idx="4">
                  <c:v>2</c:v>
                </c:pt>
                <c:pt idx="5">
                  <c:v>1</c:v>
                </c:pt>
                <c:pt idx="6">
                  <c:v>4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77120768"/>
        <c:axId val="177122304"/>
      </c:barChart>
      <c:catAx>
        <c:axId val="177120768"/>
        <c:scaling>
          <c:orientation val="minMax"/>
        </c:scaling>
        <c:delete val="0"/>
        <c:axPos val="b"/>
        <c:majorTickMark val="none"/>
        <c:minorTickMark val="none"/>
        <c:tickLblPos val="nextTo"/>
        <c:crossAx val="177122304"/>
        <c:crosses val="autoZero"/>
        <c:auto val="1"/>
        <c:lblAlgn val="ctr"/>
        <c:lblOffset val="100"/>
        <c:noMultiLvlLbl val="0"/>
      </c:catAx>
      <c:valAx>
        <c:axId val="17712230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77120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5411198600176"/>
          <c:y val="0.33316127150772856"/>
          <c:w val="0.23212554680664918"/>
          <c:h val="0.5243718285214348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Module</a:t>
            </a:r>
            <a:r>
              <a:rPr lang="en-GB" baseline="0" dirty="0"/>
              <a:t> categories by </a:t>
            </a:r>
            <a:r>
              <a:rPr lang="en-GB" baseline="0" dirty="0" smtClean="0"/>
              <a:t>country</a:t>
            </a:r>
            <a:endParaRPr lang="en-GB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5940226691474841E-2"/>
          <c:y val="7.9773257509478071E-2"/>
          <c:w val="0.75415225580391998"/>
          <c:h val="0.88309405074365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Sheet2!$L$195</c:f>
              <c:strCache>
                <c:ptCount val="1"/>
                <c:pt idx="0">
                  <c:v>17th and 18th century culture, and 19th century literature</c:v>
                </c:pt>
              </c:strCache>
            </c:strRef>
          </c:tx>
          <c:invertIfNegative val="0"/>
          <c:cat>
            <c:strRef>
              <c:f>Sheet2!$K$196:$K$198</c:f>
              <c:strCache>
                <c:ptCount val="3"/>
                <c:pt idx="0">
                  <c:v>England</c:v>
                </c:pt>
                <c:pt idx="1">
                  <c:v>Scotland</c:v>
                </c:pt>
                <c:pt idx="2">
                  <c:v>Wales</c:v>
                </c:pt>
              </c:strCache>
            </c:strRef>
          </c:cat>
          <c:val>
            <c:numRef>
              <c:f>Sheet2!$L$196:$L$198</c:f>
              <c:numCache>
                <c:formatCode>General</c:formatCode>
                <c:ptCount val="3"/>
                <c:pt idx="0">
                  <c:v>19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Sheet2!$M$195</c:f>
              <c:strCache>
                <c:ptCount val="1"/>
                <c:pt idx="0">
                  <c:v>20th and 21st century literature</c:v>
                </c:pt>
              </c:strCache>
            </c:strRef>
          </c:tx>
          <c:invertIfNegative val="0"/>
          <c:cat>
            <c:strRef>
              <c:f>Sheet2!$K$196:$K$198</c:f>
              <c:strCache>
                <c:ptCount val="3"/>
                <c:pt idx="0">
                  <c:v>England</c:v>
                </c:pt>
                <c:pt idx="1">
                  <c:v>Scotland</c:v>
                </c:pt>
                <c:pt idx="2">
                  <c:v>Wales</c:v>
                </c:pt>
              </c:strCache>
            </c:strRef>
          </c:cat>
          <c:val>
            <c:numRef>
              <c:f>Sheet2!$M$196:$M$198</c:f>
              <c:numCache>
                <c:formatCode>General</c:formatCode>
                <c:ptCount val="3"/>
                <c:pt idx="0">
                  <c:v>51</c:v>
                </c:pt>
                <c:pt idx="1">
                  <c:v>11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Sheet2!$N$195</c:f>
              <c:strCache>
                <c:ptCount val="1"/>
                <c:pt idx="0">
                  <c:v>Cinema</c:v>
                </c:pt>
              </c:strCache>
            </c:strRef>
          </c:tx>
          <c:invertIfNegative val="0"/>
          <c:cat>
            <c:strRef>
              <c:f>Sheet2!$K$196:$K$198</c:f>
              <c:strCache>
                <c:ptCount val="3"/>
                <c:pt idx="0">
                  <c:v>England</c:v>
                </c:pt>
                <c:pt idx="1">
                  <c:v>Scotland</c:v>
                </c:pt>
                <c:pt idx="2">
                  <c:v>Wales</c:v>
                </c:pt>
              </c:strCache>
            </c:strRef>
          </c:cat>
          <c:val>
            <c:numRef>
              <c:f>Sheet2!$N$196:$N$198</c:f>
              <c:numCache>
                <c:formatCode>General</c:formatCode>
                <c:ptCount val="3"/>
                <c:pt idx="0">
                  <c:v>30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Sheet2!$O$195</c:f>
              <c:strCache>
                <c:ptCount val="1"/>
                <c:pt idx="0">
                  <c:v>Italian history</c:v>
                </c:pt>
              </c:strCache>
            </c:strRef>
          </c:tx>
          <c:invertIfNegative val="0"/>
          <c:cat>
            <c:strRef>
              <c:f>Sheet2!$K$196:$K$198</c:f>
              <c:strCache>
                <c:ptCount val="3"/>
                <c:pt idx="0">
                  <c:v>England</c:v>
                </c:pt>
                <c:pt idx="1">
                  <c:v>Scotland</c:v>
                </c:pt>
                <c:pt idx="2">
                  <c:v>Wales</c:v>
                </c:pt>
              </c:strCache>
            </c:strRef>
          </c:cat>
          <c:val>
            <c:numRef>
              <c:f>Sheet2!$O$196:$O$198</c:f>
              <c:numCache>
                <c:formatCode>General</c:formatCode>
                <c:ptCount val="3"/>
                <c:pt idx="0">
                  <c:v>37</c:v>
                </c:pt>
                <c:pt idx="1">
                  <c:v>9</c:v>
                </c:pt>
                <c:pt idx="2">
                  <c:v>7</c:v>
                </c:pt>
              </c:numCache>
            </c:numRef>
          </c:val>
        </c:ser>
        <c:ser>
          <c:idx val="4"/>
          <c:order val="4"/>
          <c:tx>
            <c:strRef>
              <c:f>Sheet2!$P$195</c:f>
              <c:strCache>
                <c:ptCount val="1"/>
                <c:pt idx="0">
                  <c:v>Medieval literature, Renaissance literature, Renaissance art, and Dante</c:v>
                </c:pt>
              </c:strCache>
            </c:strRef>
          </c:tx>
          <c:invertIfNegative val="0"/>
          <c:cat>
            <c:strRef>
              <c:f>Sheet2!$K$196:$K$198</c:f>
              <c:strCache>
                <c:ptCount val="3"/>
                <c:pt idx="0">
                  <c:v>England</c:v>
                </c:pt>
                <c:pt idx="1">
                  <c:v>Scotland</c:v>
                </c:pt>
                <c:pt idx="2">
                  <c:v>Wales</c:v>
                </c:pt>
              </c:strCache>
            </c:strRef>
          </c:cat>
          <c:val>
            <c:numRef>
              <c:f>Sheet2!$P$196:$P$198</c:f>
              <c:numCache>
                <c:formatCode>General</c:formatCode>
                <c:ptCount val="3"/>
                <c:pt idx="0">
                  <c:v>69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</c:ser>
        <c:ser>
          <c:idx val="5"/>
          <c:order val="5"/>
          <c:tx>
            <c:strRef>
              <c:f>Sheet2!$Q$195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strRef>
              <c:f>Sheet2!$K$196:$K$198</c:f>
              <c:strCache>
                <c:ptCount val="3"/>
                <c:pt idx="0">
                  <c:v>England</c:v>
                </c:pt>
                <c:pt idx="1">
                  <c:v>Scotland</c:v>
                </c:pt>
                <c:pt idx="2">
                  <c:v>Wales</c:v>
                </c:pt>
              </c:strCache>
            </c:strRef>
          </c:cat>
          <c:val>
            <c:numRef>
              <c:f>Sheet2!$Q$196:$Q$198</c:f>
              <c:numCache>
                <c:formatCode>General</c:formatCode>
                <c:ptCount val="3"/>
                <c:pt idx="0">
                  <c:v>61</c:v>
                </c:pt>
                <c:pt idx="1">
                  <c:v>16</c:v>
                </c:pt>
                <c:pt idx="2">
                  <c:v>22</c:v>
                </c:pt>
              </c:numCache>
            </c:numRef>
          </c:val>
        </c:ser>
        <c:ser>
          <c:idx val="6"/>
          <c:order val="6"/>
          <c:tx>
            <c:strRef>
              <c:f>Sheet2!$R$195</c:f>
              <c:strCache>
                <c:ptCount val="1"/>
                <c:pt idx="0">
                  <c:v>Translation and linguistics</c:v>
                </c:pt>
              </c:strCache>
            </c:strRef>
          </c:tx>
          <c:invertIfNegative val="0"/>
          <c:cat>
            <c:strRef>
              <c:f>Sheet2!$K$196:$K$198</c:f>
              <c:strCache>
                <c:ptCount val="3"/>
                <c:pt idx="0">
                  <c:v>England</c:v>
                </c:pt>
                <c:pt idx="1">
                  <c:v>Scotland</c:v>
                </c:pt>
                <c:pt idx="2">
                  <c:v>Wales</c:v>
                </c:pt>
              </c:strCache>
            </c:strRef>
          </c:cat>
          <c:val>
            <c:numRef>
              <c:f>Sheet2!$R$196:$R$198</c:f>
              <c:numCache>
                <c:formatCode>General</c:formatCode>
                <c:ptCount val="3"/>
                <c:pt idx="0">
                  <c:v>21</c:v>
                </c:pt>
                <c:pt idx="1">
                  <c:v>1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164672"/>
        <c:axId val="177166208"/>
      </c:barChart>
      <c:catAx>
        <c:axId val="177164672"/>
        <c:scaling>
          <c:orientation val="minMax"/>
        </c:scaling>
        <c:delete val="0"/>
        <c:axPos val="b"/>
        <c:majorTickMark val="none"/>
        <c:minorTickMark val="none"/>
        <c:tickLblPos val="nextTo"/>
        <c:crossAx val="177166208"/>
        <c:crosses val="autoZero"/>
        <c:auto val="1"/>
        <c:lblAlgn val="ctr"/>
        <c:lblOffset val="100"/>
        <c:noMultiLvlLbl val="0"/>
      </c:catAx>
      <c:valAx>
        <c:axId val="1771662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7164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841331910419311"/>
          <c:y val="0.20538349372995046"/>
          <c:w val="0.19326584428700871"/>
          <c:h val="0.5465940507436570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Module categories in England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7445940092932199E-2"/>
          <c:y val="8.4510443577624245E-2"/>
          <c:w val="0.75661208983714356"/>
          <c:h val="0.8662962769574366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'Data and graphs'!$L$203</c:f>
              <c:strCache>
                <c:ptCount val="1"/>
                <c:pt idx="0">
                  <c:v>17th and 18th century culture, and 19th century literature</c:v>
                </c:pt>
              </c:strCache>
            </c:strRef>
          </c:tx>
          <c:invertIfNegative val="0"/>
          <c:cat>
            <c:strRef>
              <c:f>'Data and graphs'!$K$204:$K$207</c:f>
              <c:strCache>
                <c:ptCount val="4"/>
                <c:pt idx="0">
                  <c:v>Midlands</c:v>
                </c:pt>
                <c:pt idx="1">
                  <c:v>North</c:v>
                </c:pt>
                <c:pt idx="2">
                  <c:v>South East</c:v>
                </c:pt>
                <c:pt idx="3">
                  <c:v>South West</c:v>
                </c:pt>
              </c:strCache>
            </c:strRef>
          </c:cat>
          <c:val>
            <c:numRef>
              <c:f>'Data and graphs'!$L$204:$L$207</c:f>
              <c:numCache>
                <c:formatCode>General</c:formatCode>
                <c:ptCount val="4"/>
                <c:pt idx="0">
                  <c:v>6</c:v>
                </c:pt>
                <c:pt idx="1">
                  <c:v>1</c:v>
                </c:pt>
                <c:pt idx="2">
                  <c:v>9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'Data and graphs'!$M$203</c:f>
              <c:strCache>
                <c:ptCount val="1"/>
                <c:pt idx="0">
                  <c:v>20th and 21st century literature</c:v>
                </c:pt>
              </c:strCache>
            </c:strRef>
          </c:tx>
          <c:invertIfNegative val="0"/>
          <c:cat>
            <c:strRef>
              <c:f>'Data and graphs'!$K$204:$K$207</c:f>
              <c:strCache>
                <c:ptCount val="4"/>
                <c:pt idx="0">
                  <c:v>Midlands</c:v>
                </c:pt>
                <c:pt idx="1">
                  <c:v>North</c:v>
                </c:pt>
                <c:pt idx="2">
                  <c:v>South East</c:v>
                </c:pt>
                <c:pt idx="3">
                  <c:v>South West</c:v>
                </c:pt>
              </c:strCache>
            </c:strRef>
          </c:cat>
          <c:val>
            <c:numRef>
              <c:f>'Data and graphs'!$M$204:$M$207</c:f>
              <c:numCache>
                <c:formatCode>General</c:formatCode>
                <c:ptCount val="4"/>
                <c:pt idx="0">
                  <c:v>9</c:v>
                </c:pt>
                <c:pt idx="1">
                  <c:v>14</c:v>
                </c:pt>
                <c:pt idx="2">
                  <c:v>17</c:v>
                </c:pt>
                <c:pt idx="3">
                  <c:v>11</c:v>
                </c:pt>
              </c:numCache>
            </c:numRef>
          </c:val>
        </c:ser>
        <c:ser>
          <c:idx val="2"/>
          <c:order val="2"/>
          <c:tx>
            <c:strRef>
              <c:f>'Data and graphs'!$N$203</c:f>
              <c:strCache>
                <c:ptCount val="1"/>
                <c:pt idx="0">
                  <c:v>Cinema</c:v>
                </c:pt>
              </c:strCache>
            </c:strRef>
          </c:tx>
          <c:invertIfNegative val="0"/>
          <c:cat>
            <c:strRef>
              <c:f>'Data and graphs'!$K$204:$K$207</c:f>
              <c:strCache>
                <c:ptCount val="4"/>
                <c:pt idx="0">
                  <c:v>Midlands</c:v>
                </c:pt>
                <c:pt idx="1">
                  <c:v>North</c:v>
                </c:pt>
                <c:pt idx="2">
                  <c:v>South East</c:v>
                </c:pt>
                <c:pt idx="3">
                  <c:v>South West</c:v>
                </c:pt>
              </c:strCache>
            </c:strRef>
          </c:cat>
          <c:val>
            <c:numRef>
              <c:f>'Data and graphs'!$N$204:$N$207</c:f>
              <c:numCache>
                <c:formatCode>General</c:formatCode>
                <c:ptCount val="4"/>
                <c:pt idx="0">
                  <c:v>7</c:v>
                </c:pt>
                <c:pt idx="1">
                  <c:v>5</c:v>
                </c:pt>
                <c:pt idx="2">
                  <c:v>10</c:v>
                </c:pt>
                <c:pt idx="3">
                  <c:v>8</c:v>
                </c:pt>
              </c:numCache>
            </c:numRef>
          </c:val>
        </c:ser>
        <c:ser>
          <c:idx val="3"/>
          <c:order val="3"/>
          <c:tx>
            <c:strRef>
              <c:f>'Data and graphs'!$O$203</c:f>
              <c:strCache>
                <c:ptCount val="1"/>
                <c:pt idx="0">
                  <c:v>Italian history</c:v>
                </c:pt>
              </c:strCache>
            </c:strRef>
          </c:tx>
          <c:invertIfNegative val="0"/>
          <c:cat>
            <c:strRef>
              <c:f>'Data and graphs'!$K$204:$K$207</c:f>
              <c:strCache>
                <c:ptCount val="4"/>
                <c:pt idx="0">
                  <c:v>Midlands</c:v>
                </c:pt>
                <c:pt idx="1">
                  <c:v>North</c:v>
                </c:pt>
                <c:pt idx="2">
                  <c:v>South East</c:v>
                </c:pt>
                <c:pt idx="3">
                  <c:v>South West</c:v>
                </c:pt>
              </c:strCache>
            </c:strRef>
          </c:cat>
          <c:val>
            <c:numRef>
              <c:f>'Data and graphs'!$O$204:$O$207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15</c:v>
                </c:pt>
                <c:pt idx="3">
                  <c:v>8</c:v>
                </c:pt>
              </c:numCache>
            </c:numRef>
          </c:val>
        </c:ser>
        <c:ser>
          <c:idx val="4"/>
          <c:order val="4"/>
          <c:tx>
            <c:strRef>
              <c:f>'Data and graphs'!$P$203</c:f>
              <c:strCache>
                <c:ptCount val="1"/>
                <c:pt idx="0">
                  <c:v>Medieval literature, Renaissance literature, Renaissance art, and Dante</c:v>
                </c:pt>
              </c:strCache>
            </c:strRef>
          </c:tx>
          <c:invertIfNegative val="0"/>
          <c:cat>
            <c:strRef>
              <c:f>'Data and graphs'!$K$204:$K$207</c:f>
              <c:strCache>
                <c:ptCount val="4"/>
                <c:pt idx="0">
                  <c:v>Midlands</c:v>
                </c:pt>
                <c:pt idx="1">
                  <c:v>North</c:v>
                </c:pt>
                <c:pt idx="2">
                  <c:v>South East</c:v>
                </c:pt>
                <c:pt idx="3">
                  <c:v>South West</c:v>
                </c:pt>
              </c:strCache>
            </c:strRef>
          </c:cat>
          <c:val>
            <c:numRef>
              <c:f>'Data and graphs'!$P$204:$P$207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  <c:pt idx="2">
                  <c:v>31</c:v>
                </c:pt>
                <c:pt idx="3">
                  <c:v>11</c:v>
                </c:pt>
              </c:numCache>
            </c:numRef>
          </c:val>
        </c:ser>
        <c:ser>
          <c:idx val="5"/>
          <c:order val="5"/>
          <c:tx>
            <c:strRef>
              <c:f>'Data and graphs'!$Q$203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strRef>
              <c:f>'Data and graphs'!$K$204:$K$207</c:f>
              <c:strCache>
                <c:ptCount val="4"/>
                <c:pt idx="0">
                  <c:v>Midlands</c:v>
                </c:pt>
                <c:pt idx="1">
                  <c:v>North</c:v>
                </c:pt>
                <c:pt idx="2">
                  <c:v>South East</c:v>
                </c:pt>
                <c:pt idx="3">
                  <c:v>South West</c:v>
                </c:pt>
              </c:strCache>
            </c:strRef>
          </c:cat>
          <c:val>
            <c:numRef>
              <c:f>'Data and graphs'!$Q$204:$Q$207</c:f>
              <c:numCache>
                <c:formatCode>General</c:formatCode>
                <c:ptCount val="4"/>
                <c:pt idx="0">
                  <c:v>11</c:v>
                </c:pt>
                <c:pt idx="1">
                  <c:v>18</c:v>
                </c:pt>
                <c:pt idx="2">
                  <c:v>20</c:v>
                </c:pt>
                <c:pt idx="3">
                  <c:v>12</c:v>
                </c:pt>
              </c:numCache>
            </c:numRef>
          </c:val>
        </c:ser>
        <c:ser>
          <c:idx val="6"/>
          <c:order val="6"/>
          <c:tx>
            <c:strRef>
              <c:f>'Data and graphs'!$R$203</c:f>
              <c:strCache>
                <c:ptCount val="1"/>
                <c:pt idx="0">
                  <c:v>Translation and linguistics</c:v>
                </c:pt>
              </c:strCache>
            </c:strRef>
          </c:tx>
          <c:invertIfNegative val="0"/>
          <c:cat>
            <c:strRef>
              <c:f>'Data and graphs'!$K$204:$K$207</c:f>
              <c:strCache>
                <c:ptCount val="4"/>
                <c:pt idx="0">
                  <c:v>Midlands</c:v>
                </c:pt>
                <c:pt idx="1">
                  <c:v>North</c:v>
                </c:pt>
                <c:pt idx="2">
                  <c:v>South East</c:v>
                </c:pt>
                <c:pt idx="3">
                  <c:v>South West</c:v>
                </c:pt>
              </c:strCache>
            </c:strRef>
          </c:cat>
          <c:val>
            <c:numRef>
              <c:f>'Data and graphs'!$R$204:$R$207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478656"/>
        <c:axId val="177484544"/>
      </c:barChart>
      <c:catAx>
        <c:axId val="177478656"/>
        <c:scaling>
          <c:orientation val="minMax"/>
        </c:scaling>
        <c:delete val="0"/>
        <c:axPos val="b"/>
        <c:majorTickMark val="none"/>
        <c:minorTickMark val="none"/>
        <c:tickLblPos val="nextTo"/>
        <c:crossAx val="177484544"/>
        <c:crosses val="autoZero"/>
        <c:auto val="1"/>
        <c:lblAlgn val="ctr"/>
        <c:lblOffset val="100"/>
        <c:noMultiLvlLbl val="0"/>
      </c:catAx>
      <c:valAx>
        <c:axId val="17748454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77478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67669586930102"/>
          <c:y val="0.12854824124717734"/>
          <c:w val="0.17273948049236107"/>
          <c:h val="0.7696865087323515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ECD8A-5AEA-46E9-A67B-FF653E98569E}" type="datetimeFigureOut">
              <a:rPr lang="en-GB" smtClean="0"/>
              <a:pPr/>
              <a:t>11/07/2014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D794E-F390-483D-97DA-D4755B5D6F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17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D794E-F390-483D-97DA-D4755B5D6FF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893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EE76-EACB-4F22-8F51-517532F67A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23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EE76-EACB-4F22-8F51-517532F67A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99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EE76-EACB-4F22-8F51-517532F67A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9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bg>
      <p:bgPr>
        <a:solidFill>
          <a:srgbClr val="00A6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usic_dia_divider_page_white.png"/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015" y="4091608"/>
            <a:ext cx="9143999" cy="18387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6978" y="4406900"/>
            <a:ext cx="6892209" cy="1362075"/>
          </a:xfrm>
        </p:spPr>
        <p:txBody>
          <a:bodyPr anchor="t">
            <a:normAutofit/>
          </a:bodyPr>
          <a:lstStyle>
            <a:lvl1pPr algn="l">
              <a:defRPr sz="3600" b="0" cap="none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802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">
    <p:bg>
      <p:bgPr>
        <a:solidFill>
          <a:srgbClr val="00A6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usic_dia_divider_page_white.png"/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015" y="4091608"/>
            <a:ext cx="9143999" cy="18387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6978" y="4406900"/>
            <a:ext cx="6892209" cy="1362075"/>
          </a:xfrm>
        </p:spPr>
        <p:txBody>
          <a:bodyPr anchor="t">
            <a:normAutofit/>
          </a:bodyPr>
          <a:lstStyle>
            <a:lvl1pPr algn="l">
              <a:defRPr sz="3600" b="0" cap="none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802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EE76-EACB-4F22-8F51-517532F67A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2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EE76-EACB-4F22-8F51-517532F67A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10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EE76-EACB-4F22-8F51-517532F67A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94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EE76-EACB-4F22-8F51-517532F67A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62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EE76-EACB-4F22-8F51-517532F67A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27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EE76-EACB-4F22-8F51-517532F67A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6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EE76-EACB-4F22-8F51-517532F67A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16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EE76-EACB-4F22-8F51-517532F67A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45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BEE76-EACB-4F22-8F51-517532F67A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90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tishcouncil.org/organisation/publications/languages-futur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548681"/>
            <a:ext cx="7702624" cy="3960439"/>
          </a:xfrm>
        </p:spPr>
        <p:txBody>
          <a:bodyPr>
            <a:normAutofit/>
          </a:bodyPr>
          <a:lstStyle/>
          <a:p>
            <a:r>
              <a:rPr lang="en-GB" b="1" dirty="0" smtClean="0"/>
              <a:t>Languages and Disciplines </a:t>
            </a:r>
            <a:br>
              <a:rPr lang="en-GB" b="1" dirty="0" smtClean="0"/>
            </a:br>
            <a:r>
              <a:rPr lang="en-GB" b="1" dirty="0" smtClean="0"/>
              <a:t>in the 21</a:t>
            </a:r>
            <a:r>
              <a:rPr lang="en-GB" b="1" baseline="30000" dirty="0" smtClean="0"/>
              <a:t>st</a:t>
            </a:r>
            <a:r>
              <a:rPr lang="en-GB" b="1" dirty="0" smtClean="0"/>
              <a:t> century:</a:t>
            </a:r>
            <a:br>
              <a:rPr lang="en-GB" b="1" dirty="0" smtClean="0"/>
            </a:br>
            <a:r>
              <a:rPr lang="en-GB" b="1" dirty="0" err="1" smtClean="0"/>
              <a:t>Interdisciplinarity</a:t>
            </a:r>
            <a:r>
              <a:rPr lang="en-GB" b="1" dirty="0" smtClean="0"/>
              <a:t> and Italian Studies</a:t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4437112"/>
            <a:ext cx="6224736" cy="1800200"/>
          </a:xfrm>
        </p:spPr>
        <p:txBody>
          <a:bodyPr>
            <a:normAutofit/>
          </a:bodyPr>
          <a:lstStyle/>
          <a:p>
            <a:endParaRPr lang="en-GB" sz="2000" dirty="0" smtClean="0"/>
          </a:p>
          <a:p>
            <a:r>
              <a:rPr lang="en-GB" sz="2000" dirty="0" smtClean="0"/>
              <a:t>Dr </a:t>
            </a:r>
            <a:r>
              <a:rPr lang="en-GB" sz="2000" dirty="0" err="1" smtClean="0"/>
              <a:t>Giuliana</a:t>
            </a:r>
            <a:r>
              <a:rPr lang="en-GB" sz="2000" dirty="0" smtClean="0"/>
              <a:t> Pieri</a:t>
            </a:r>
          </a:p>
          <a:p>
            <a:r>
              <a:rPr lang="en-GB" sz="2000" dirty="0" smtClean="0"/>
              <a:t>Royal Holloway University of London</a:t>
            </a:r>
          </a:p>
          <a:p>
            <a:r>
              <a:rPr lang="en-GB" sz="2000" dirty="0" smtClean="0"/>
              <a:t>http://interdisciplinaryitaly.com/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Revised Categories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Medieval Literature, Renaissance Literature, Renaissance Art, and Dante (with the option of separating Dante)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and 18</a:t>
            </a:r>
            <a:r>
              <a:rPr lang="en-GB" baseline="30000" dirty="0" smtClean="0"/>
              <a:t>th</a:t>
            </a:r>
            <a:r>
              <a:rPr lang="en-GB" dirty="0" smtClean="0"/>
              <a:t> Century Culture, and 19</a:t>
            </a:r>
            <a:r>
              <a:rPr lang="en-GB" baseline="30000" dirty="0" smtClean="0"/>
              <a:t>th</a:t>
            </a:r>
            <a:r>
              <a:rPr lang="en-GB" dirty="0" smtClean="0"/>
              <a:t> Century Literature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Cinema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20</a:t>
            </a:r>
            <a:r>
              <a:rPr lang="en-GB" baseline="30000" dirty="0" smtClean="0"/>
              <a:t>th</a:t>
            </a:r>
            <a:r>
              <a:rPr lang="en-GB" dirty="0" smtClean="0"/>
              <a:t> and 21</a:t>
            </a:r>
            <a:r>
              <a:rPr lang="en-GB" baseline="30000" dirty="0" smtClean="0"/>
              <a:t>st</a:t>
            </a:r>
            <a:r>
              <a:rPr lang="en-GB" dirty="0" smtClean="0"/>
              <a:t> century literature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Fascism and Italian Nationalism (a broad category renamed Italian History)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Translation and Linguistics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Other (includes also Fashion and Opera Culture) </a:t>
            </a:r>
          </a:p>
          <a:p>
            <a:pPr lvl="0">
              <a:buNone/>
            </a:pPr>
            <a:endParaRPr lang="en-GB" dirty="0" smtClean="0"/>
          </a:p>
          <a:p>
            <a:r>
              <a:rPr lang="en-GB" dirty="0" smtClean="0"/>
              <a:t>Language  courses were not included.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544616" cy="685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65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04028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84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467544" y="-34281"/>
            <a:ext cx="8208912" cy="726977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Module categories by year</a:t>
            </a:r>
            <a:endParaRPr lang="en-GB" sz="20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163075"/>
              </p:ext>
            </p:extLst>
          </p:nvPr>
        </p:nvGraphicFramePr>
        <p:xfrm>
          <a:off x="-744" y="476672"/>
          <a:ext cx="9144744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719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937004"/>
              </p:ext>
            </p:extLst>
          </p:nvPr>
        </p:nvGraphicFramePr>
        <p:xfrm>
          <a:off x="0" y="44624"/>
          <a:ext cx="9143999" cy="6768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861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591693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134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659867"/>
              </p:ext>
            </p:extLst>
          </p:nvPr>
        </p:nvGraphicFramePr>
        <p:xfrm>
          <a:off x="0" y="0"/>
          <a:ext cx="915773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329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383461"/>
              </p:ext>
            </p:extLst>
          </p:nvPr>
        </p:nvGraphicFramePr>
        <p:xfrm>
          <a:off x="179512" y="116632"/>
          <a:ext cx="8964488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348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3. The Research Context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546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1. A quest to grasp totality</a:t>
            </a:r>
            <a:endParaRPr lang="it-IT" dirty="0"/>
          </a:p>
        </p:txBody>
      </p:sp>
      <p:pic>
        <p:nvPicPr>
          <p:cNvPr id="5" name="Segnaposto contenuto 4" descr="multiperspective photographs (Lieng, Tompkin and Kautz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285860"/>
            <a:ext cx="7304357" cy="457562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http://interdisciplinaryitaly.com/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>
              <a:buNone/>
            </a:pPr>
            <a:r>
              <a:rPr lang="en-GB" dirty="0" smtClean="0"/>
              <a:t>	AHRC funded research network</a:t>
            </a:r>
          </a:p>
          <a:p>
            <a:pPr>
              <a:buNone/>
            </a:pPr>
            <a:r>
              <a:rPr lang="en-GB" dirty="0" smtClean="0"/>
              <a:t>	</a:t>
            </a:r>
            <a:r>
              <a:rPr lang="en-GB" b="1" dirty="0" smtClean="0"/>
              <a:t>Interdisciplinary Italy 1900-2015: Art, Music, Text</a:t>
            </a:r>
          </a:p>
          <a:p>
            <a:pPr>
              <a:buNone/>
            </a:pPr>
            <a:r>
              <a:rPr lang="en-GB" dirty="0" smtClean="0"/>
              <a:t>	Dr Clodagh Brook (Birmingham University)</a:t>
            </a:r>
          </a:p>
          <a:p>
            <a:pPr>
              <a:buNone/>
            </a:pPr>
            <a:r>
              <a:rPr lang="en-GB" dirty="0" smtClean="0"/>
              <a:t>	Dr </a:t>
            </a:r>
            <a:r>
              <a:rPr lang="en-GB" dirty="0" err="1" smtClean="0"/>
              <a:t>Giuliana</a:t>
            </a:r>
            <a:r>
              <a:rPr lang="en-GB" dirty="0" smtClean="0"/>
              <a:t> Pieri (Royal Holloway University of London)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Radical Postmodern Dissent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	</a:t>
            </a:r>
            <a:endParaRPr lang="it-IT" dirty="0"/>
          </a:p>
        </p:txBody>
      </p:sp>
      <p:pic>
        <p:nvPicPr>
          <p:cNvPr id="5" name="Immagine 4" descr="illegal-aliens-3-400x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8175700" cy="40878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37880"/>
          </a:xfrm>
        </p:spPr>
        <p:txBody>
          <a:bodyPr>
            <a:normAutofit/>
          </a:bodyPr>
          <a:lstStyle/>
          <a:p>
            <a:r>
              <a:rPr lang="en-GB" dirty="0" smtClean="0"/>
              <a:t>“Interdisciplinary work is not a peaceful operation: it begins effectively when the solidarity of the old disciplines breaks down, a process made more violent, perhaps, by the jolts of fashion to the benefit of a new object and a new language, neither of which is the domain of those branches of knowledge that one calmly sought to confront.” 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	</a:t>
            </a:r>
            <a:r>
              <a:rPr lang="en-GB" i="1" dirty="0" smtClean="0"/>
              <a:t>Roland Barthes, ‘From Work to Text’ in </a:t>
            </a:r>
            <a:r>
              <a:rPr lang="en-GB" dirty="0" smtClean="0"/>
              <a:t>Textual Strategies</a:t>
            </a:r>
            <a:r>
              <a:rPr lang="en-GB" i="1" dirty="0" smtClean="0"/>
              <a:t>, 1979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 malavogl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2748256" cy="4214842"/>
          </a:xfrm>
        </p:spPr>
      </p:pic>
      <p:pic>
        <p:nvPicPr>
          <p:cNvPr id="6" name="Immagine 5" descr="Sanguine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500174"/>
            <a:ext cx="2705100" cy="3810000"/>
          </a:xfrm>
          <a:prstGeom prst="rect">
            <a:avLst/>
          </a:prstGeom>
        </p:spPr>
      </p:pic>
      <p:pic>
        <p:nvPicPr>
          <p:cNvPr id="7" name="Immagine 6" descr="Testor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1500174"/>
            <a:ext cx="2928926" cy="429121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142976" y="642918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	</a:t>
            </a:r>
            <a:r>
              <a:rPr lang="en-GB" sz="4000" dirty="0" smtClean="0"/>
              <a:t>3. Hybrid Objects of Study</a:t>
            </a:r>
            <a:endParaRPr lang="it-IT" sz="4000" b="1" dirty="0">
              <a:solidFill>
                <a:schemeClr val="accent1">
                  <a:lumMod val="75000"/>
                </a:schemeClr>
              </a:solidFill>
              <a:latin typeface="+mj-lt"/>
              <a:cs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Henry Jenkins Convergence cul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642918"/>
            <a:ext cx="3429024" cy="525069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1960s</a:t>
            </a:r>
            <a:endParaRPr lang="it-IT" dirty="0"/>
          </a:p>
        </p:txBody>
      </p:sp>
      <p:pic>
        <p:nvPicPr>
          <p:cNvPr id="7" name="Segnaposto contenuto 6" descr="Lecture in the 1960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357298"/>
            <a:ext cx="5890897" cy="47085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idx="1"/>
          </p:nvPr>
        </p:nvSpPr>
        <p:spPr>
          <a:xfrm>
            <a:off x="457200" y="500043"/>
            <a:ext cx="4040188" cy="1214446"/>
          </a:xfrm>
        </p:spPr>
        <p:txBody>
          <a:bodyPr/>
          <a:lstStyle/>
          <a:p>
            <a:r>
              <a:rPr lang="en-GB" i="1" dirty="0" smtClean="0"/>
              <a:t>ITALIAN STUDIES</a:t>
            </a:r>
          </a:p>
          <a:p>
            <a:r>
              <a:rPr lang="en-GB" dirty="0" smtClean="0"/>
              <a:t>1935-1960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half" idx="3"/>
          </p:nvPr>
        </p:nvSpPr>
        <p:spPr>
          <a:xfrm>
            <a:off x="4645025" y="500043"/>
            <a:ext cx="4041775" cy="1214446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2"/>
          </p:nvPr>
        </p:nvSpPr>
        <p:spPr>
          <a:xfrm>
            <a:off x="457200" y="1928802"/>
            <a:ext cx="4040188" cy="419736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/>
              <a:t>Of 102 articles:</a:t>
            </a:r>
          </a:p>
          <a:p>
            <a:pPr>
              <a:buNone/>
            </a:pPr>
            <a:r>
              <a:rPr lang="en-GB" dirty="0" smtClean="0"/>
              <a:t> </a:t>
            </a:r>
          </a:p>
          <a:p>
            <a:pPr>
              <a:buNone/>
            </a:pPr>
            <a:r>
              <a:rPr lang="en-GB" dirty="0" smtClean="0"/>
              <a:t>61 literary, cultural, textual histories</a:t>
            </a:r>
          </a:p>
          <a:p>
            <a:pPr>
              <a:buNone/>
            </a:pPr>
            <a:r>
              <a:rPr lang="en-GB" dirty="0" smtClean="0"/>
              <a:t>29 literary connections between Italy and UK</a:t>
            </a:r>
          </a:p>
          <a:p>
            <a:pPr>
              <a:buNone/>
            </a:pPr>
            <a:r>
              <a:rPr lang="en-GB" dirty="0" smtClean="0"/>
              <a:t>1 contemporary literature</a:t>
            </a:r>
          </a:p>
          <a:p>
            <a:pPr marL="594360" indent="-457200">
              <a:buNone/>
            </a:pPr>
            <a:endParaRPr lang="en-GB" dirty="0" smtClean="0"/>
          </a:p>
          <a:p>
            <a:pPr marL="594360" indent="-457200">
              <a:buNone/>
            </a:pPr>
            <a:r>
              <a:rPr lang="en-GB" dirty="0" smtClean="0"/>
              <a:t>2 linguistics</a:t>
            </a:r>
          </a:p>
          <a:p>
            <a:pPr marL="594360" indent="-457200">
              <a:buNone/>
            </a:pPr>
            <a:r>
              <a:rPr lang="en-GB" dirty="0" smtClean="0"/>
              <a:t>9 art history</a:t>
            </a:r>
          </a:p>
          <a:p>
            <a:pPr marL="594360" indent="-457200">
              <a:buNone/>
            </a:pPr>
            <a:r>
              <a:rPr lang="en-GB" dirty="0" smtClean="0"/>
              <a:t>1 music</a:t>
            </a:r>
            <a:endParaRPr lang="it-IT" dirty="0"/>
          </a:p>
        </p:txBody>
      </p:sp>
      <p:sp>
        <p:nvSpPr>
          <p:cNvPr id="10" name="Segnaposto contenuto 9"/>
          <p:cNvSpPr>
            <a:spLocks noGrp="1"/>
          </p:cNvSpPr>
          <p:nvPr>
            <p:ph sz="quarter" idx="4"/>
          </p:nvPr>
        </p:nvSpPr>
        <p:spPr>
          <a:xfrm>
            <a:off x="4645025" y="1928802"/>
            <a:ext cx="4041775" cy="4197361"/>
          </a:xfrm>
        </p:spPr>
        <p:txBody>
          <a:bodyPr>
            <a:normAutofit/>
          </a:bodyPr>
          <a:lstStyle/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8" grpId="0" build="p"/>
      <p:bldP spid="1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idx="1"/>
          </p:nvPr>
        </p:nvSpPr>
        <p:spPr>
          <a:xfrm>
            <a:off x="457200" y="500043"/>
            <a:ext cx="4040188" cy="1214446"/>
          </a:xfrm>
        </p:spPr>
        <p:txBody>
          <a:bodyPr/>
          <a:lstStyle/>
          <a:p>
            <a:r>
              <a:rPr lang="en-GB" i="1" dirty="0" smtClean="0"/>
              <a:t>ITALIAN STUDIES</a:t>
            </a:r>
          </a:p>
          <a:p>
            <a:r>
              <a:rPr lang="en-GB" dirty="0" smtClean="0"/>
              <a:t>1935-1960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half" idx="3"/>
          </p:nvPr>
        </p:nvSpPr>
        <p:spPr>
          <a:xfrm>
            <a:off x="4645025" y="500043"/>
            <a:ext cx="4041775" cy="1214446"/>
          </a:xfrm>
        </p:spPr>
        <p:txBody>
          <a:bodyPr/>
          <a:lstStyle/>
          <a:p>
            <a:r>
              <a:rPr lang="en-GB" i="1" dirty="0" smtClean="0"/>
              <a:t>ITALIAN STUDIES </a:t>
            </a:r>
          </a:p>
          <a:p>
            <a:r>
              <a:rPr lang="en-GB" dirty="0" smtClean="0"/>
              <a:t>2013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2"/>
          </p:nvPr>
        </p:nvSpPr>
        <p:spPr>
          <a:xfrm>
            <a:off x="457200" y="1928802"/>
            <a:ext cx="4040188" cy="419736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/>
              <a:t>Of 102 articles:</a:t>
            </a:r>
          </a:p>
          <a:p>
            <a:pPr>
              <a:buNone/>
            </a:pPr>
            <a:r>
              <a:rPr lang="en-GB" dirty="0" smtClean="0"/>
              <a:t> </a:t>
            </a:r>
          </a:p>
          <a:p>
            <a:pPr>
              <a:buNone/>
            </a:pPr>
            <a:r>
              <a:rPr lang="en-GB" dirty="0" smtClean="0"/>
              <a:t>61 literary, cultural, textual histories</a:t>
            </a:r>
          </a:p>
          <a:p>
            <a:pPr>
              <a:buNone/>
            </a:pPr>
            <a:r>
              <a:rPr lang="en-GB" dirty="0" smtClean="0"/>
              <a:t>29 literary connections between Italy and UK</a:t>
            </a:r>
          </a:p>
          <a:p>
            <a:pPr>
              <a:buNone/>
            </a:pPr>
            <a:r>
              <a:rPr lang="en-GB" dirty="0" smtClean="0"/>
              <a:t>1 contemporary literature</a:t>
            </a:r>
          </a:p>
          <a:p>
            <a:pPr marL="594360" indent="-457200">
              <a:buNone/>
            </a:pPr>
            <a:endParaRPr lang="en-GB" dirty="0" smtClean="0"/>
          </a:p>
          <a:p>
            <a:pPr marL="594360" indent="-457200">
              <a:buNone/>
            </a:pPr>
            <a:r>
              <a:rPr lang="en-GB" dirty="0" smtClean="0"/>
              <a:t>2 linguistics</a:t>
            </a:r>
          </a:p>
          <a:p>
            <a:pPr marL="594360" indent="-457200">
              <a:buNone/>
            </a:pPr>
            <a:r>
              <a:rPr lang="en-GB" dirty="0" smtClean="0"/>
              <a:t>9 art history</a:t>
            </a:r>
          </a:p>
          <a:p>
            <a:pPr marL="594360" indent="-457200">
              <a:buNone/>
            </a:pPr>
            <a:r>
              <a:rPr lang="en-GB" dirty="0" smtClean="0"/>
              <a:t>1 music</a:t>
            </a:r>
            <a:endParaRPr lang="it-IT" dirty="0"/>
          </a:p>
        </p:txBody>
      </p:sp>
      <p:sp>
        <p:nvSpPr>
          <p:cNvPr id="10" name="Segnaposto contenuto 9"/>
          <p:cNvSpPr>
            <a:spLocks noGrp="1"/>
          </p:cNvSpPr>
          <p:nvPr>
            <p:ph sz="quarter" idx="4"/>
          </p:nvPr>
        </p:nvSpPr>
        <p:spPr>
          <a:xfrm>
            <a:off x="4645025" y="1928802"/>
            <a:ext cx="4041775" cy="419736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/>
              <a:t>Of 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20 articles: 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13 literature and 1 on book production</a:t>
            </a:r>
          </a:p>
          <a:p>
            <a:pPr>
              <a:buNone/>
            </a:pPr>
            <a:r>
              <a:rPr lang="en-GB" dirty="0" smtClean="0"/>
              <a:t>3 written historical, philosophical/theological works.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1 linguistics</a:t>
            </a:r>
          </a:p>
          <a:p>
            <a:pPr>
              <a:buNone/>
            </a:pPr>
            <a:r>
              <a:rPr lang="en-GB" dirty="0" smtClean="0"/>
              <a:t>4 cinema</a:t>
            </a:r>
          </a:p>
          <a:p>
            <a:pPr>
              <a:buNone/>
            </a:pPr>
            <a:r>
              <a:rPr lang="en-GB" dirty="0" smtClean="0"/>
              <a:t>1 magazines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8" grpId="0" build="p"/>
      <p:bldP spid="1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 Studio\AppData\Local\Microsoft\Windows\Temporary Internet Files\Content.Outlook\4DYWIEXN\INTER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122133"/>
            <a:ext cx="5026518" cy="2869382"/>
          </a:xfrm>
          <a:prstGeom prst="rect">
            <a:avLst/>
          </a:prstGeom>
          <a:noFill/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03848" y="6093296"/>
            <a:ext cx="2815952" cy="628179"/>
          </a:xfrm>
        </p:spPr>
        <p:txBody>
          <a:bodyPr/>
          <a:lstStyle/>
          <a:p>
            <a:r>
              <a:rPr lang="en-US" dirty="0" smtClean="0"/>
              <a:t>Dr </a:t>
            </a:r>
            <a:r>
              <a:rPr lang="en-US" dirty="0" err="1" smtClean="0"/>
              <a:t>Giuliana</a:t>
            </a:r>
            <a:r>
              <a:rPr lang="en-US" dirty="0" smtClean="0"/>
              <a:t> Pieri,</a:t>
            </a:r>
          </a:p>
          <a:p>
            <a:r>
              <a:rPr lang="en-US" dirty="0" smtClean="0"/>
              <a:t>Royal Holloway University of London www.interdisciplinaryitaly.com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357290" y="1500174"/>
            <a:ext cx="65008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 smtClean="0"/>
              <a:t>Thank you!</a:t>
            </a:r>
            <a:endParaRPr lang="it-IT" sz="8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www.italydatabase.com</a:t>
            </a:r>
            <a:endParaRPr lang="it-IT" dirty="0"/>
          </a:p>
        </p:txBody>
      </p:sp>
      <p:pic>
        <p:nvPicPr>
          <p:cNvPr id="5" name="Segnaposto contenuto 4" descr="Italydataba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428736"/>
            <a:ext cx="5126308" cy="4472006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Clodagh Brook, University of Birmingham, www.interdisciplinaryitaly.com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 smtClean="0"/>
              <a:t>1. </a:t>
            </a:r>
            <a:r>
              <a:rPr lang="en-GB" sz="4800" dirty="0" err="1" smtClean="0"/>
              <a:t>Interdisciplinarity</a:t>
            </a:r>
            <a:r>
              <a:rPr lang="en-GB" sz="4800" dirty="0" smtClean="0"/>
              <a:t> and the existing Disciplines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703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 smtClean="0"/>
              <a:t>2. Teaching Italian Studies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546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/>
              <a:t>TEACHING ITALIAN STUDIES IN THE 21</a:t>
            </a:r>
            <a:r>
              <a:rPr lang="en-GB" sz="3600" b="1" baseline="30000" dirty="0" smtClean="0"/>
              <a:t>ST</a:t>
            </a:r>
            <a:r>
              <a:rPr lang="en-GB" sz="3600" b="1" dirty="0" smtClean="0"/>
              <a:t> CENTURY: TRENDS AND CHALLENGES</a:t>
            </a:r>
            <a:br>
              <a:rPr lang="en-GB" sz="3600" b="1" dirty="0" smtClean="0"/>
            </a:br>
            <a:r>
              <a:rPr lang="en-GB" sz="3600" b="1" dirty="0" smtClean="0"/>
              <a:t>London, 15 March 2013</a:t>
            </a: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653136"/>
            <a:ext cx="6400800" cy="1752600"/>
          </a:xfrm>
        </p:spPr>
        <p:txBody>
          <a:bodyPr/>
          <a:lstStyle/>
          <a:p>
            <a:r>
              <a:rPr lang="en-GB" dirty="0" smtClean="0"/>
              <a:t>Higher Education Academy</a:t>
            </a:r>
          </a:p>
          <a:p>
            <a:r>
              <a:rPr lang="en-GB" dirty="0" smtClean="0"/>
              <a:t>Discipline Workshop and Seminar Series 2012-13</a:t>
            </a:r>
            <a:endParaRPr lang="en-GB" dirty="0"/>
          </a:p>
        </p:txBody>
      </p:sp>
      <p:pic>
        <p:nvPicPr>
          <p:cNvPr id="4" name="Picture 3" descr="Arts and Humanities HEA logo JPEG  215 K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93976" cy="2225040"/>
          </a:xfrm>
          <a:prstGeom prst="rect">
            <a:avLst/>
          </a:prstGeom>
        </p:spPr>
      </p:pic>
      <p:pic>
        <p:nvPicPr>
          <p:cNvPr id="1026" name="Picture 2" descr="Modern Languages L_H"/>
          <p:cNvPicPr>
            <a:picLocks noChangeAspect="1" noChangeArrowheads="1"/>
          </p:cNvPicPr>
          <p:nvPr/>
        </p:nvPicPr>
        <p:blipFill>
          <a:blip r:embed="rId3" cstate="print"/>
          <a:srcRect l="61127"/>
          <a:stretch>
            <a:fillRect/>
          </a:stretch>
        </p:blipFill>
        <p:spPr bwMode="auto">
          <a:xfrm>
            <a:off x="5004048" y="0"/>
            <a:ext cx="414399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Aims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To highlight the role of content in the curriculum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To counterbalance previous reports with their exclusive focus on language provisions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To open up a discussion within our discipline on the current and future shape of Italian Studies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Previous reports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2012-13 UCLM/AULC: survey of IWLP activity in universities in the UK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February 2013: British Academy: </a:t>
            </a:r>
            <a:r>
              <a:rPr lang="en-GB" dirty="0" smtClean="0">
                <a:hlinkClick r:id="rId2"/>
              </a:rPr>
              <a:t>http://www.britishcouncil.org/organisation/publications/languages-future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 2013 British Council: </a:t>
            </a:r>
            <a:r>
              <a:rPr lang="en-GB" dirty="0" smtClean="0">
                <a:hlinkClick r:id="rId2"/>
              </a:rPr>
              <a:t>http://www.britishcouncil.org/organisation/publications/languages-future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Teaching Italian Studies in the 21</a:t>
            </a:r>
            <a:r>
              <a:rPr lang="en-GB" sz="3600" b="1" baseline="30000" dirty="0" smtClean="0"/>
              <a:t>st</a:t>
            </a:r>
            <a:r>
              <a:rPr lang="en-GB" sz="3600" b="1" dirty="0" smtClean="0"/>
              <a:t> century</a:t>
            </a:r>
            <a:endParaRPr lang="en-GB" sz="3600" b="1" dirty="0"/>
          </a:p>
        </p:txBody>
      </p:sp>
      <p:pic>
        <p:nvPicPr>
          <p:cNvPr id="8" name="Content Placeholder 7" descr="ettore-sottsass-2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268760"/>
            <a:ext cx="2829394" cy="3112964"/>
          </a:xfrm>
        </p:spPr>
      </p:pic>
      <p:pic>
        <p:nvPicPr>
          <p:cNvPr id="5" name="Picture 4" descr="220px-ZangTumbTumb-19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484784"/>
            <a:ext cx="2011680" cy="2898648"/>
          </a:xfrm>
          <a:prstGeom prst="rect">
            <a:avLst/>
          </a:prstGeom>
        </p:spPr>
      </p:pic>
      <p:pic>
        <p:nvPicPr>
          <p:cNvPr id="6" name="Picture 5" descr="econ2-62613_0x4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1448433"/>
            <a:ext cx="2376264" cy="3132695"/>
          </a:xfrm>
          <a:prstGeom prst="rect">
            <a:avLst/>
          </a:prstGeom>
        </p:spPr>
      </p:pic>
      <p:pic>
        <p:nvPicPr>
          <p:cNvPr id="9" name="Picture 8" descr="Cellini Cosimo 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789040"/>
            <a:ext cx="1975104" cy="2764536"/>
          </a:xfrm>
          <a:prstGeom prst="rect">
            <a:avLst/>
          </a:prstGeom>
        </p:spPr>
      </p:pic>
      <p:pic>
        <p:nvPicPr>
          <p:cNvPr id="10" name="Picture 9" descr="home-rlr17_columbus3[1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5" y="4351860"/>
            <a:ext cx="3888431" cy="24610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411</Words>
  <Application>Microsoft Office PowerPoint</Application>
  <PresentationFormat>On-screen Show (4:3)</PresentationFormat>
  <Paragraphs>93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Languages and Disciplines  in the 21st century: Interdisciplinarity and Italian Studies </vt:lpstr>
      <vt:lpstr>http://interdisciplinaryitaly.com/</vt:lpstr>
      <vt:lpstr>www.italydatabase.com</vt:lpstr>
      <vt:lpstr>1. Interdisciplinarity and the existing Disciplines</vt:lpstr>
      <vt:lpstr>2. Teaching Italian Studies</vt:lpstr>
      <vt:lpstr>TEACHING ITALIAN STUDIES IN THE 21ST CENTURY: TRENDS AND CHALLENGES London, 15 March 2013</vt:lpstr>
      <vt:lpstr>Aims</vt:lpstr>
      <vt:lpstr>Previous reports</vt:lpstr>
      <vt:lpstr>Teaching Italian Studies in the 21st century</vt:lpstr>
      <vt:lpstr>Revised Categories</vt:lpstr>
      <vt:lpstr>PowerPoint Presentation</vt:lpstr>
      <vt:lpstr>PowerPoint Presentation</vt:lpstr>
      <vt:lpstr>Module categories by year</vt:lpstr>
      <vt:lpstr>PowerPoint Presentation</vt:lpstr>
      <vt:lpstr>PowerPoint Presentation</vt:lpstr>
      <vt:lpstr>PowerPoint Presentation</vt:lpstr>
      <vt:lpstr>PowerPoint Presentation</vt:lpstr>
      <vt:lpstr>3. The Research Context</vt:lpstr>
      <vt:lpstr>1. A quest to grasp totality</vt:lpstr>
      <vt:lpstr>2. Radical Postmodern Dissent</vt:lpstr>
      <vt:lpstr>PowerPoint Presentation</vt:lpstr>
      <vt:lpstr>PowerPoint Presentation</vt:lpstr>
      <vt:lpstr>PowerPoint Presentation</vt:lpstr>
      <vt:lpstr>1960s</vt:lpstr>
      <vt:lpstr>PowerPoint Presentation</vt:lpstr>
      <vt:lpstr>PowerPoint Presentation</vt:lpstr>
      <vt:lpstr>PowerPoint Presentation</vt:lpstr>
    </vt:vector>
  </TitlesOfParts>
  <Company>RHUL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Wszelaka, Ewa</dc:creator>
  <cp:lastModifiedBy>Nash S.</cp:lastModifiedBy>
  <cp:revision>44</cp:revision>
  <dcterms:created xsi:type="dcterms:W3CDTF">2014-01-06T11:25:59Z</dcterms:created>
  <dcterms:modified xsi:type="dcterms:W3CDTF">2014-07-11T15:09:08Z</dcterms:modified>
</cp:coreProperties>
</file>